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5" r:id="rId3"/>
    <p:sldId id="257" r:id="rId4"/>
    <p:sldId id="278" r:id="rId5"/>
    <p:sldId id="276" r:id="rId6"/>
    <p:sldId id="259" r:id="rId7"/>
    <p:sldId id="261" r:id="rId8"/>
    <p:sldId id="262" r:id="rId9"/>
    <p:sldId id="260" r:id="rId10"/>
    <p:sldId id="270" r:id="rId11"/>
    <p:sldId id="282" r:id="rId12"/>
    <p:sldId id="280" r:id="rId13"/>
    <p:sldId id="273" r:id="rId14"/>
    <p:sldId id="272" r:id="rId15"/>
    <p:sldId id="281" r:id="rId16"/>
    <p:sldId id="277" r:id="rId17"/>
  </p:sldIdLst>
  <p:sldSz cx="12192000" cy="6858000"/>
  <p:notesSz cx="6797675" cy="9926638"/>
  <p:embeddedFontLst>
    <p:embeddedFont>
      <p:font typeface="Poppins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Amatic SC" panose="020B0604020202020204" charset="-79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iSLFKNSUoatf4HTGEEnWqMsXVX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E0EA"/>
    <a:srgbClr val="BED9E2"/>
    <a:srgbClr val="FFEFBD"/>
    <a:srgbClr val="CC9900"/>
    <a:srgbClr val="D9D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D378B0-32A9-4C85-A40E-2C4108604E0A}">
  <a:tblStyle styleId="{65D378B0-32A9-4C85-A40E-2C4108604E0A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E7E6"/>
          </a:solidFill>
        </a:fill>
      </a:tcStyle>
    </a:wholeTbl>
    <a:band1H>
      <a:tcTxStyle/>
      <a:tcStyle>
        <a:tcBdr/>
        <a:fill>
          <a:solidFill>
            <a:srgbClr val="E0CC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CC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95806BC-60A2-4DDB-BA5C-C00698D7157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1" y="4715146"/>
            <a:ext cx="5438125" cy="446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1657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1225bce300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1225bce300_1_6:notes"/>
          <p:cNvSpPr txBox="1">
            <a:spLocks noGrp="1"/>
          </p:cNvSpPr>
          <p:nvPr>
            <p:ph type="body" idx="1"/>
          </p:nvPr>
        </p:nvSpPr>
        <p:spPr>
          <a:xfrm>
            <a:off x="679750" y="4715146"/>
            <a:ext cx="5438100" cy="44668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174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:notes"/>
          <p:cNvSpPr txBox="1">
            <a:spLocks noGrp="1"/>
          </p:cNvSpPr>
          <p:nvPr>
            <p:ph type="body" idx="1"/>
          </p:nvPr>
        </p:nvSpPr>
        <p:spPr>
          <a:xfrm>
            <a:off x="679751" y="4715146"/>
            <a:ext cx="5438125" cy="44669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7860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:notes"/>
          <p:cNvSpPr txBox="1">
            <a:spLocks noGrp="1"/>
          </p:cNvSpPr>
          <p:nvPr>
            <p:ph type="body" idx="1"/>
          </p:nvPr>
        </p:nvSpPr>
        <p:spPr>
          <a:xfrm>
            <a:off x="679751" y="4715146"/>
            <a:ext cx="5438125" cy="44669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7769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:notes"/>
          <p:cNvSpPr txBox="1">
            <a:spLocks noGrp="1"/>
          </p:cNvSpPr>
          <p:nvPr>
            <p:ph type="body" idx="1"/>
          </p:nvPr>
        </p:nvSpPr>
        <p:spPr>
          <a:xfrm>
            <a:off x="679751" y="4715146"/>
            <a:ext cx="5438125" cy="44669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0397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:notes"/>
          <p:cNvSpPr txBox="1">
            <a:spLocks noGrp="1"/>
          </p:cNvSpPr>
          <p:nvPr>
            <p:ph type="body" idx="1"/>
          </p:nvPr>
        </p:nvSpPr>
        <p:spPr>
          <a:xfrm>
            <a:off x="679751" y="4715146"/>
            <a:ext cx="5438125" cy="44669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1990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:notes"/>
          <p:cNvSpPr txBox="1">
            <a:spLocks noGrp="1"/>
          </p:cNvSpPr>
          <p:nvPr>
            <p:ph type="body" idx="1"/>
          </p:nvPr>
        </p:nvSpPr>
        <p:spPr>
          <a:xfrm>
            <a:off x="679751" y="4715146"/>
            <a:ext cx="5438125" cy="44669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485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:notes"/>
          <p:cNvSpPr txBox="1">
            <a:spLocks noGrp="1"/>
          </p:cNvSpPr>
          <p:nvPr>
            <p:ph type="body" idx="1"/>
          </p:nvPr>
        </p:nvSpPr>
        <p:spPr>
          <a:xfrm>
            <a:off x="679751" y="4715146"/>
            <a:ext cx="5438125" cy="44669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7178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1225bce300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1225bce300_1_6:notes"/>
          <p:cNvSpPr txBox="1">
            <a:spLocks noGrp="1"/>
          </p:cNvSpPr>
          <p:nvPr>
            <p:ph type="body" idx="1"/>
          </p:nvPr>
        </p:nvSpPr>
        <p:spPr>
          <a:xfrm>
            <a:off x="679750" y="4715146"/>
            <a:ext cx="5438100" cy="44668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661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>
            <a:spLocks noGrp="1"/>
          </p:cNvSpPr>
          <p:nvPr>
            <p:ph type="body" idx="1"/>
          </p:nvPr>
        </p:nvSpPr>
        <p:spPr>
          <a:xfrm>
            <a:off x="679751" y="4715146"/>
            <a:ext cx="5438125" cy="44669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7951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>
            <a:spLocks noGrp="1"/>
          </p:cNvSpPr>
          <p:nvPr>
            <p:ph type="body" idx="1"/>
          </p:nvPr>
        </p:nvSpPr>
        <p:spPr>
          <a:xfrm>
            <a:off x="679751" y="4715146"/>
            <a:ext cx="5438125" cy="44669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9510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>
            <a:spLocks noGrp="1"/>
          </p:cNvSpPr>
          <p:nvPr>
            <p:ph type="body" idx="1"/>
          </p:nvPr>
        </p:nvSpPr>
        <p:spPr>
          <a:xfrm>
            <a:off x="679751" y="4715146"/>
            <a:ext cx="5438125" cy="44669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4324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>
            <a:spLocks noGrp="1"/>
          </p:cNvSpPr>
          <p:nvPr>
            <p:ph type="body" idx="1"/>
          </p:nvPr>
        </p:nvSpPr>
        <p:spPr>
          <a:xfrm>
            <a:off x="679751" y="4715146"/>
            <a:ext cx="5438125" cy="44669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2177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>
            <a:spLocks noGrp="1"/>
          </p:cNvSpPr>
          <p:nvPr>
            <p:ph type="body" idx="1"/>
          </p:nvPr>
        </p:nvSpPr>
        <p:spPr>
          <a:xfrm>
            <a:off x="679751" y="4715146"/>
            <a:ext cx="5438125" cy="44669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9817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79751" y="4715146"/>
            <a:ext cx="5438125" cy="44669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3863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79751" y="4715146"/>
            <a:ext cx="5438125" cy="44669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5024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79751" y="4715146"/>
            <a:ext cx="5438125" cy="44669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3310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84275" y="493725"/>
            <a:ext cx="2339998" cy="538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cheda nome">
  <p:cSld name="Scheda nom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3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3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05" name="Google Shape;105;p3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3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cheda nome citazione">
  <p:cSld name="Scheda nome citazion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4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4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12" name="Google Shape;112;p34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13" name="Google Shape;113;p3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4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4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sp>
        <p:nvSpPr>
          <p:cNvPr id="117" name="Google Shape;117;p34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8" name="Google Shape;118;p3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o o falso">
  <p:cSld name="Vero o falso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5"/>
          <p:cNvSpPr txBox="1"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5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2" name="Google Shape;122;p35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3" name="Google Shape;123;p3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5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5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olo e testo verticale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6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6"/>
          <p:cNvSpPr txBox="1">
            <a:spLocks noGrp="1"/>
          </p:cNvSpPr>
          <p:nvPr>
            <p:ph type="body" idx="1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0" name="Google Shape;130;p3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6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olo e testo verticale" type="vertTitleAndTx">
  <p:cSld name="VERTICAL_TITLE_AND_VERTICAL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7"/>
          <p:cNvSpPr txBox="1">
            <a:spLocks noGrp="1"/>
          </p:cNvSpPr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7"/>
          <p:cNvSpPr txBox="1">
            <a:spLocks noGrp="1"/>
          </p:cNvSpPr>
          <p:nvPr>
            <p:ph type="body" idx="1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7" name="Google Shape;137;p3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3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uota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ue contenuti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fronto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olo titolo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8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uto con didascalia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9"/>
          <p:cNvSpPr txBox="1"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body"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body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magine con didascalia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0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>
            <a:spLocks noGrp="1"/>
          </p:cNvSpPr>
          <p:nvPr>
            <p:ph type="pic" idx="2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olo e sottotitolo">
  <p:cSld name="Titolo e sottotitolo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1"/>
          <p:cNvSpPr txBox="1"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zione con didascalia">
  <p:cSld name="Citazione con didascalia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2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body" idx="1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body" idx="2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3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2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sp>
        <p:nvSpPr>
          <p:cNvPr id="100" name="Google Shape;100;p32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1" name="Google Shape;101;p32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1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21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21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21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21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1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1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1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1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1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1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1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1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1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21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1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1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1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1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1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1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1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1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1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1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1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2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vl.i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vl.i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vl.i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vl.i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vl.i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8000" t="-10000" b="-9000"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225bce300_1_6"/>
          <p:cNvSpPr txBox="1">
            <a:spLocks noGrp="1"/>
          </p:cNvSpPr>
          <p:nvPr>
            <p:ph type="title" idx="4294967295"/>
          </p:nvPr>
        </p:nvSpPr>
        <p:spPr>
          <a:xfrm>
            <a:off x="1559496" y="548680"/>
            <a:ext cx="6295786" cy="324700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126000" bIns="45700" anchor="b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Times New Roman"/>
              <a:buNone/>
            </a:pPr>
            <a:r>
              <a:rPr lang="it" sz="5200" b="1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Assicurazioni per il </a:t>
            </a:r>
            <a:br>
              <a:rPr lang="it" sz="5200" b="1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it" sz="5200" b="1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VOLO LIBERO</a:t>
            </a:r>
            <a:r>
              <a:rPr lang="it" sz="5400" b="1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it" sz="5400" b="1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it" sz="5400" b="1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it" sz="4700" b="1" i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Guida operativa</a:t>
            </a:r>
            <a:br>
              <a:rPr lang="it" sz="4700" b="1" i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it" sz="4700" b="1" i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   </a:t>
            </a:r>
            <a:r>
              <a:rPr lang="it" sz="35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Piloti Bi Posto</a:t>
            </a:r>
            <a:endParaRPr sz="35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6" name="Google Shape;146;g11225bce300_1_6"/>
          <p:cNvCxnSpPr>
            <a:cxnSpLocks/>
          </p:cNvCxnSpPr>
          <p:nvPr/>
        </p:nvCxnSpPr>
        <p:spPr>
          <a:xfrm>
            <a:off x="1775520" y="2204864"/>
            <a:ext cx="5400600" cy="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153;p2">
            <a:extLst>
              <a:ext uri="{FF2B5EF4-FFF2-40B4-BE49-F238E27FC236}">
                <a16:creationId xmlns:a16="http://schemas.microsoft.com/office/drawing/2014/main" xmlns="" id="{0E796883-500E-B4FA-B01E-67692962DF26}"/>
              </a:ext>
            </a:extLst>
          </p:cNvPr>
          <p:cNvSpPr txBox="1"/>
          <p:nvPr/>
        </p:nvSpPr>
        <p:spPr>
          <a:xfrm>
            <a:off x="8071306" y="1916832"/>
            <a:ext cx="4120694" cy="188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it-IT" sz="1600" dirty="0">
                <a:solidFill>
                  <a:srgbClr val="202124"/>
                </a:solidFill>
                <a:latin typeface="Poppins" panose="020B0604020202020204" charset="0"/>
                <a:cs typeface="Poppins" panose="020B0604020202020204" charset="0"/>
                <a:sym typeface="Poppins"/>
              </a:rPr>
              <a:t>Sei interessato alla </a:t>
            </a:r>
            <a:r>
              <a:rPr lang="it-IT" sz="1600" dirty="0" smtClean="0">
                <a:solidFill>
                  <a:srgbClr val="202124"/>
                </a:solidFill>
                <a:latin typeface="Poppins" panose="020B0604020202020204" charset="0"/>
                <a:cs typeface="Poppins" panose="020B0604020202020204" charset="0"/>
                <a:sym typeface="Poppins"/>
              </a:rPr>
              <a:t>guida</a:t>
            </a:r>
          </a:p>
          <a:p>
            <a:pPr>
              <a:lnSpc>
                <a:spcPct val="115000"/>
              </a:lnSpc>
            </a:pPr>
            <a:r>
              <a:rPr lang="it-IT" sz="1600" dirty="0" smtClean="0">
                <a:solidFill>
                  <a:srgbClr val="202124"/>
                </a:solidFill>
                <a:latin typeface="Poppins" panose="020B0604020202020204" charset="0"/>
                <a:cs typeface="Poppins" panose="020B0604020202020204" charset="0"/>
                <a:sym typeface="Poppins"/>
              </a:rPr>
              <a:t>operativa </a:t>
            </a:r>
            <a:r>
              <a:rPr lang="it-IT" sz="1600" dirty="0">
                <a:solidFill>
                  <a:srgbClr val="202124"/>
                </a:solidFill>
                <a:latin typeface="Poppins" panose="020B0604020202020204" charset="0"/>
                <a:cs typeface="Poppins" panose="020B0604020202020204" charset="0"/>
                <a:sym typeface="Poppins"/>
              </a:rPr>
              <a:t>per </a:t>
            </a:r>
            <a:r>
              <a:rPr lang="it-IT" sz="1600" b="1" dirty="0">
                <a:solidFill>
                  <a:srgbClr val="202124"/>
                </a:solidFill>
                <a:latin typeface="Poppins" panose="020B0604020202020204" charset="0"/>
                <a:cs typeface="Poppins" panose="020B0604020202020204" charset="0"/>
                <a:sym typeface="Poppins"/>
              </a:rPr>
              <a:t>ASD, Pilota Mono </a:t>
            </a:r>
            <a:r>
              <a:rPr lang="it-IT" sz="1600" b="1" dirty="0" smtClean="0">
                <a:solidFill>
                  <a:srgbClr val="202124"/>
                </a:solidFill>
                <a:latin typeface="Poppins" panose="020B0604020202020204" charset="0"/>
                <a:cs typeface="Poppins" panose="020B0604020202020204" charset="0"/>
                <a:sym typeface="Poppins"/>
              </a:rPr>
              <a:t>Posto o </a:t>
            </a:r>
            <a:r>
              <a:rPr lang="it-IT" sz="1600" b="1" dirty="0">
                <a:solidFill>
                  <a:srgbClr val="202124"/>
                </a:solidFill>
                <a:latin typeface="Poppins" panose="020B0604020202020204" charset="0"/>
                <a:cs typeface="Poppins" panose="020B0604020202020204" charset="0"/>
                <a:sym typeface="Poppins"/>
              </a:rPr>
              <a:t>Scuola…</a:t>
            </a:r>
            <a:r>
              <a:rPr lang="it-IT" sz="1600" dirty="0">
                <a:solidFill>
                  <a:srgbClr val="202124"/>
                </a:solidFill>
                <a:latin typeface="Poppins" panose="020B0604020202020204" charset="0"/>
                <a:cs typeface="Poppins" panose="020B0604020202020204" charset="0"/>
                <a:sym typeface="Poppins"/>
              </a:rPr>
              <a:t>?</a:t>
            </a:r>
          </a:p>
          <a:p>
            <a:pPr>
              <a:lnSpc>
                <a:spcPct val="115000"/>
              </a:lnSpc>
            </a:pPr>
            <a:endParaRPr lang="it-IT" sz="1600" dirty="0">
              <a:solidFill>
                <a:srgbClr val="202124"/>
              </a:solidFill>
              <a:latin typeface="Poppins" panose="020B0604020202020204" charset="0"/>
              <a:cs typeface="Poppins" panose="020B0604020202020204" charset="0"/>
              <a:sym typeface="Poppins"/>
            </a:endParaRPr>
          </a:p>
          <a:p>
            <a:pPr>
              <a:lnSpc>
                <a:spcPct val="115000"/>
              </a:lnSpc>
            </a:pPr>
            <a:r>
              <a:rPr lang="it-IT" sz="1600" dirty="0">
                <a:solidFill>
                  <a:srgbClr val="202124"/>
                </a:solidFill>
                <a:latin typeface="Poppins" panose="020B0604020202020204" charset="0"/>
                <a:cs typeface="Poppins" panose="020B0604020202020204" charset="0"/>
                <a:sym typeface="Poppins"/>
              </a:rPr>
              <a:t>Contattaci saremo lieti di fartele avere!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12" y="6268387"/>
            <a:ext cx="2088232" cy="47298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404664"/>
            <a:ext cx="1770319" cy="12125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1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0" y="1407919"/>
            <a:ext cx="4291066" cy="432145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5"/>
          <p:cNvSpPr txBox="1"/>
          <p:nvPr/>
        </p:nvSpPr>
        <p:spPr>
          <a:xfrm>
            <a:off x="501130" y="456217"/>
            <a:ext cx="9668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it-IT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polizza pilota Bi Posto</a:t>
            </a:r>
          </a:p>
        </p:txBody>
      </p:sp>
      <p:sp>
        <p:nvSpPr>
          <p:cNvPr id="253" name="Google Shape;253;p15"/>
          <p:cNvSpPr txBox="1"/>
          <p:nvPr/>
        </p:nvSpPr>
        <p:spPr>
          <a:xfrm>
            <a:off x="654075" y="1988840"/>
            <a:ext cx="3600400" cy="102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Prestazioni:</a:t>
            </a: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dettagli di polizza</a:t>
            </a:r>
            <a:endParaRPr sz="3400" dirty="0">
              <a:solidFill>
                <a:srgbClr val="07376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727848" y="1393328"/>
            <a:ext cx="7416824" cy="4815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it-IT" dirty="0">
                <a:latin typeface="Poppins" panose="020B0604020202020204" charset="0"/>
                <a:cs typeface="Poppins" panose="020B0604020202020204" charset="0"/>
              </a:rPr>
              <a:t>La polizza tiene indenne il Pilota:</a:t>
            </a:r>
          </a:p>
          <a:p>
            <a:pPr lvl="0" algn="just">
              <a:lnSpc>
                <a:spcPct val="107000"/>
              </a:lnSpc>
            </a:pPr>
            <a:endParaRPr lang="it" b="1" cap="all" dirty="0">
              <a:solidFill>
                <a:schemeClr val="bg1"/>
              </a:solidFill>
              <a:highlight>
                <a:srgbClr val="008080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lvl="0" algn="just">
              <a:lnSpc>
                <a:spcPct val="107000"/>
              </a:lnSpc>
            </a:pPr>
            <a:r>
              <a:rPr lang="it" b="1" cap="all" dirty="0" smtClean="0">
                <a:solidFill>
                  <a:schemeClr val="bg1"/>
                </a:solidFill>
                <a:highlight>
                  <a:srgbClr val="008080"/>
                </a:highlight>
                <a:latin typeface="Poppins"/>
                <a:ea typeface="Poppins"/>
                <a:cs typeface="Poppins"/>
                <a:sym typeface="Poppins"/>
              </a:rPr>
              <a:t>Responsabilità </a:t>
            </a:r>
            <a:r>
              <a:rPr lang="it" b="1" cap="all" dirty="0">
                <a:solidFill>
                  <a:schemeClr val="bg1"/>
                </a:solidFill>
                <a:highlight>
                  <a:srgbClr val="008080"/>
                </a:highlight>
                <a:latin typeface="Poppins"/>
                <a:ea typeface="Poppins"/>
                <a:cs typeface="Poppins"/>
                <a:sym typeface="Poppins"/>
              </a:rPr>
              <a:t>Civile </a:t>
            </a:r>
            <a:r>
              <a:rPr lang="it" b="1" dirty="0">
                <a:solidFill>
                  <a:schemeClr val="bg1"/>
                </a:solidFill>
                <a:highlight>
                  <a:srgbClr val="008080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it" b="1" dirty="0" smtClean="0">
                <a:solidFill>
                  <a:schemeClr val="bg1"/>
                </a:solidFill>
                <a:highlight>
                  <a:srgbClr val="008080"/>
                </a:highlight>
                <a:latin typeface="Poppins"/>
                <a:ea typeface="Poppins"/>
                <a:cs typeface="Poppins"/>
                <a:sym typeface="Poppins"/>
              </a:rPr>
              <a:t>del Pilota di Volo Libero</a:t>
            </a:r>
            <a:endParaRPr lang="it" b="1" dirty="0">
              <a:solidFill>
                <a:schemeClr val="bg1"/>
              </a:solidFill>
              <a:highlight>
                <a:srgbClr val="008080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per </a:t>
            </a:r>
            <a:r>
              <a:rPr lang="it-IT" dirty="0"/>
              <a:t>i danni involontariamente cagionati a terzi per morte, lesioni personali e</a:t>
            </a:r>
          </a:p>
          <a:p>
            <a:r>
              <a:rPr lang="it-IT" dirty="0" smtClean="0"/>
              <a:t>per </a:t>
            </a:r>
            <a:r>
              <a:rPr lang="it-IT" dirty="0"/>
              <a:t>danneggiamento a cose in conseguenza di un sinistro verificatosi in </a:t>
            </a:r>
            <a:r>
              <a:rPr lang="it-IT" dirty="0" smtClean="0"/>
              <a:t>relazione                    ai </a:t>
            </a:r>
            <a:r>
              <a:rPr lang="it-IT" dirty="0"/>
              <a:t>rischi per i quali è </a:t>
            </a:r>
            <a:r>
              <a:rPr lang="it-IT" dirty="0" smtClean="0"/>
              <a:t>stipulata la polizza.</a:t>
            </a:r>
          </a:p>
          <a:p>
            <a:endParaRPr lang="it-IT" dirty="0" smtClean="0"/>
          </a:p>
          <a:p>
            <a:r>
              <a:rPr lang="it" b="1" cap="all" dirty="0">
                <a:solidFill>
                  <a:schemeClr val="bg1"/>
                </a:solidFill>
                <a:highlight>
                  <a:srgbClr val="008080"/>
                </a:highlight>
                <a:latin typeface="Poppins"/>
                <a:ea typeface="Poppins"/>
                <a:cs typeface="Poppins"/>
                <a:sym typeface="Poppins"/>
              </a:rPr>
              <a:t>Responsabilità Civile </a:t>
            </a:r>
            <a:r>
              <a:rPr lang="it" b="1" dirty="0">
                <a:solidFill>
                  <a:schemeClr val="bg1"/>
                </a:solidFill>
                <a:highlight>
                  <a:srgbClr val="008080"/>
                </a:highlight>
                <a:latin typeface="Poppins"/>
                <a:ea typeface="Poppins"/>
                <a:cs typeface="Poppins"/>
                <a:sym typeface="Poppins"/>
              </a:rPr>
              <a:t> del Pilota di Volo </a:t>
            </a:r>
            <a:r>
              <a:rPr lang="it" b="1" dirty="0" smtClean="0">
                <a:solidFill>
                  <a:schemeClr val="bg1"/>
                </a:solidFill>
                <a:highlight>
                  <a:srgbClr val="008080"/>
                </a:highlight>
                <a:latin typeface="Poppins"/>
                <a:ea typeface="Poppins"/>
                <a:cs typeface="Poppins"/>
                <a:sym typeface="Poppins"/>
              </a:rPr>
              <a:t>Libero verso il Passeggero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per la responsabilità civile del pilota per i danni </a:t>
            </a:r>
            <a:r>
              <a:rPr lang="it-IT" dirty="0" smtClean="0"/>
              <a:t>alla persona </a:t>
            </a:r>
            <a:r>
              <a:rPr lang="it-IT" dirty="0"/>
              <a:t>subiti </a:t>
            </a:r>
            <a:r>
              <a:rPr lang="it-IT" dirty="0" smtClean="0"/>
              <a:t>dal passeggero trasportato in biposto (parapendio – deltaplano). </a:t>
            </a:r>
          </a:p>
          <a:p>
            <a:endParaRPr lang="it-IT" dirty="0" smtClean="0"/>
          </a:p>
          <a:p>
            <a:r>
              <a:rPr lang="it-IT" b="1" dirty="0" smtClean="0">
                <a:solidFill>
                  <a:schemeClr val="bg1"/>
                </a:solidFill>
                <a:highlight>
                  <a:srgbClr val="008080"/>
                </a:highlight>
                <a:latin typeface="Poppins"/>
                <a:ea typeface="Poppins"/>
                <a:cs typeface="Poppins"/>
              </a:rPr>
              <a:t>INFORTUNI </a:t>
            </a:r>
            <a:r>
              <a:rPr lang="it-IT" b="1" dirty="0">
                <a:solidFill>
                  <a:schemeClr val="bg1"/>
                </a:solidFill>
                <a:highlight>
                  <a:srgbClr val="008080"/>
                </a:highlight>
                <a:latin typeface="Poppins"/>
                <a:ea typeface="Poppins"/>
                <a:cs typeface="Poppins"/>
              </a:rPr>
              <a:t>PILOTA </a:t>
            </a:r>
            <a:r>
              <a:rPr lang="it-IT" b="1" dirty="0" smtClean="0">
                <a:solidFill>
                  <a:schemeClr val="bg1"/>
                </a:solidFill>
                <a:highlight>
                  <a:srgbClr val="008080"/>
                </a:highlight>
                <a:latin typeface="Poppins"/>
                <a:ea typeface="Poppins"/>
                <a:cs typeface="Poppins"/>
              </a:rPr>
              <a:t>E/O INFORTUNI PASSEGGERO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gli infortuni che l'Assicurato subisca, nella pratica del Volo Libero limitatamente </a:t>
            </a:r>
            <a:r>
              <a:rPr lang="it-IT" dirty="0" smtClean="0"/>
              <a:t>al parapendio </a:t>
            </a:r>
            <a:r>
              <a:rPr lang="it-IT" dirty="0"/>
              <a:t>e deltaplano dall'inizio delle manovre o della corsa per l'involo fino al momento della conclusione di quelle </a:t>
            </a:r>
            <a:r>
              <a:rPr lang="it-IT" dirty="0" smtClean="0"/>
              <a:t>per l'atterraggio</a:t>
            </a:r>
            <a:r>
              <a:rPr lang="it-IT" dirty="0"/>
              <a:t>, comprese le manovre a mano</a:t>
            </a:r>
            <a:r>
              <a:rPr lang="it-IT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r>
              <a:rPr lang="it-IT" b="1" dirty="0"/>
              <a:t>Si specifica che la </a:t>
            </a:r>
            <a:r>
              <a:rPr lang="it-IT" b="1" dirty="0" smtClean="0"/>
              <a:t>copertura assicurativa, per le garanzie sopra descritte, </a:t>
            </a:r>
            <a:r>
              <a:rPr lang="it-IT" b="1" dirty="0"/>
              <a:t>è operante qualora l’assicurato sia provvisto di visita medica in corso di validità, prescindendo dalla relativa annotazione sull’attestato del rinnovo della visita stessa.</a:t>
            </a:r>
          </a:p>
          <a:p>
            <a:endParaRPr lang="it-IT" dirty="0" smtClean="0"/>
          </a:p>
          <a:p>
            <a:endParaRPr lang="it-IT" dirty="0"/>
          </a:p>
          <a:p>
            <a:endParaRPr lang="it-IT" sz="1000" dirty="0">
              <a:latin typeface="Poppins" panose="020B0604020202020204" charset="0"/>
              <a:cs typeface="Poppins" panose="020B0604020202020204" charset="0"/>
              <a:sym typeface="Calibri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655840" y="1102353"/>
            <a:ext cx="4320480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it-IT" dirty="0" smtClean="0">
                <a:latin typeface="Poppins" panose="020B0604020202020204" charset="0"/>
                <a:cs typeface="Poppins" panose="020B0604020202020204" charset="0"/>
              </a:rPr>
              <a:t>  </a:t>
            </a:r>
            <a:endParaRPr lang="it-IT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60890" y="5837025"/>
            <a:ext cx="10299606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it-IT" sz="1200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Per avere maggiori dettagli sulla tua polizza, consulta le Condizioni Generali di Assicurazione scaricandole dal sito </a:t>
            </a:r>
            <a:r>
              <a:rPr lang="it-IT" sz="1200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www.fivl.it</a:t>
            </a:r>
            <a:endParaRPr lang="it-IT" sz="1200" dirty="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1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03" y="1389084"/>
            <a:ext cx="4291066" cy="432145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5"/>
          <p:cNvSpPr txBox="1"/>
          <p:nvPr/>
        </p:nvSpPr>
        <p:spPr>
          <a:xfrm>
            <a:off x="501130" y="456217"/>
            <a:ext cx="9668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it-IT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polizza pilota Bi </a:t>
            </a:r>
            <a:r>
              <a:rPr lang="it-IT" sz="3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Posto </a:t>
            </a:r>
            <a:endParaRPr lang="it-IT" sz="3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5"/>
          <p:cNvSpPr txBox="1"/>
          <p:nvPr/>
        </p:nvSpPr>
        <p:spPr>
          <a:xfrm>
            <a:off x="654075" y="1988840"/>
            <a:ext cx="3600400" cy="102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Prestazioni:</a:t>
            </a: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dettagli di polizza</a:t>
            </a:r>
            <a:endParaRPr sz="3400" dirty="0">
              <a:solidFill>
                <a:srgbClr val="07376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626469" y="1196752"/>
            <a:ext cx="7272808" cy="5158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endParaRPr lang="it-IT" sz="1050" b="1" dirty="0">
              <a:latin typeface="Poppins" panose="020B0604020202020204" charset="0"/>
              <a:cs typeface="Poppins" panose="020B0604020202020204" charset="0"/>
              <a:sym typeface="Calibri"/>
            </a:endParaRPr>
          </a:p>
          <a:p>
            <a:r>
              <a:rPr lang="it-IT" sz="1600" b="1" cap="all" dirty="0">
                <a:solidFill>
                  <a:schemeClr val="bg1"/>
                </a:solidFill>
                <a:highlight>
                  <a:srgbClr val="008080"/>
                </a:highlight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lang="it" sz="1600" b="1" cap="all" dirty="0">
                <a:solidFill>
                  <a:schemeClr val="bg1"/>
                </a:solidFill>
                <a:highlight>
                  <a:srgbClr val="008080"/>
                </a:highlight>
                <a:latin typeface="Poppins"/>
                <a:ea typeface="Poppins"/>
                <a:cs typeface="Poppins"/>
                <a:sym typeface="Poppins"/>
              </a:rPr>
              <a:t>utela legale </a:t>
            </a:r>
            <a:r>
              <a:rPr lang="it" sz="1600" b="1" cap="all" dirty="0" smtClean="0">
                <a:solidFill>
                  <a:schemeClr val="bg1"/>
                </a:solidFill>
                <a:highlight>
                  <a:srgbClr val="008080"/>
                </a:highlight>
                <a:latin typeface="Poppins"/>
                <a:ea typeface="Poppins"/>
                <a:cs typeface="Poppins"/>
                <a:sym typeface="Poppins"/>
              </a:rPr>
              <a:t>pilota bi posto</a:t>
            </a:r>
            <a:endParaRPr lang="it" sz="1600" b="1" cap="all" dirty="0">
              <a:solidFill>
                <a:schemeClr val="bg1"/>
              </a:solidFill>
              <a:highlight>
                <a:srgbClr val="008080"/>
              </a:highlight>
              <a:latin typeface="Poppins"/>
              <a:ea typeface="Poppins"/>
              <a:cs typeface="Poppins"/>
              <a:sym typeface="Poppins"/>
            </a:endParaRPr>
          </a:p>
          <a:p>
            <a:endParaRPr lang="it-IT" sz="1200" b="1" dirty="0">
              <a:latin typeface="Poppins" panose="020B0604020202020204" charset="0"/>
              <a:cs typeface="Poppins" panose="020B0604020202020204" charset="0"/>
            </a:endParaRPr>
          </a:p>
          <a:p>
            <a:pPr algn="just"/>
            <a:r>
              <a:rPr lang="it" sz="1200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La polizza </a:t>
            </a:r>
            <a:r>
              <a:rPr lang="it-IT" sz="1200" dirty="0">
                <a:solidFill>
                  <a:srgbClr val="404040"/>
                </a:solidFill>
                <a:latin typeface="Poppins"/>
                <a:ea typeface="Poppins"/>
                <a:cs typeface="Poppins"/>
              </a:rPr>
              <a:t>assicura il </a:t>
            </a:r>
            <a:r>
              <a:rPr lang="it-IT" sz="1200" b="1" dirty="0">
                <a:solidFill>
                  <a:srgbClr val="006699"/>
                </a:solidFill>
                <a:latin typeface="Poppins"/>
                <a:cs typeface="Poppins"/>
              </a:rPr>
              <a:t>rimborso delle spese</a:t>
            </a:r>
            <a:r>
              <a:rPr lang="it-IT" sz="1200" dirty="0">
                <a:solidFill>
                  <a:srgbClr val="404040"/>
                </a:solidFill>
                <a:latin typeface="Poppins"/>
                <a:ea typeface="Poppins"/>
                <a:cs typeface="Poppins"/>
              </a:rPr>
              <a:t> occorrenti per tutelare gli </a:t>
            </a:r>
            <a:r>
              <a:rPr lang="it-IT" sz="1200">
                <a:solidFill>
                  <a:srgbClr val="404040"/>
                </a:solidFill>
                <a:latin typeface="Poppins"/>
                <a:ea typeface="Poppins"/>
                <a:cs typeface="Poppins"/>
              </a:rPr>
              <a:t>interessi </a:t>
            </a:r>
            <a:r>
              <a:rPr lang="it-IT" sz="1200" smtClean="0">
                <a:solidFill>
                  <a:srgbClr val="404040"/>
                </a:solidFill>
                <a:latin typeface="Poppins"/>
                <a:ea typeface="Poppins"/>
                <a:cs typeface="Poppins"/>
              </a:rPr>
              <a:t>dell’assicurato.</a:t>
            </a:r>
          </a:p>
          <a:p>
            <a:pPr algn="just"/>
            <a:r>
              <a:rPr lang="it-IT" sz="1200" dirty="0" smtClean="0">
                <a:solidFill>
                  <a:srgbClr val="404040"/>
                </a:solidFill>
                <a:latin typeface="Poppins"/>
                <a:ea typeface="Poppins"/>
                <a:cs typeface="Poppins"/>
              </a:rPr>
              <a:t>  </a:t>
            </a:r>
            <a:endParaRPr lang="it-IT" sz="1200" dirty="0">
              <a:solidFill>
                <a:srgbClr val="404040"/>
              </a:solidFill>
              <a:latin typeface="Poppins"/>
              <a:ea typeface="Poppins"/>
              <a:cs typeface="Poppins"/>
            </a:endParaRPr>
          </a:p>
          <a:p>
            <a:pPr algn="just"/>
            <a:r>
              <a:rPr lang="it-IT" sz="1200" dirty="0">
                <a:solidFill>
                  <a:srgbClr val="404040"/>
                </a:solidFill>
                <a:latin typeface="Poppins"/>
                <a:cs typeface="Poppins"/>
              </a:rPr>
              <a:t>È previsto il rimborso delle spese legali (se autorizzate) sostenute in sede extragiudiziaria e/o giudiziaria per: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latin typeface="Poppins"/>
                <a:cs typeface="Poppins"/>
              </a:rPr>
              <a:t>la tutela dei diritti in sede civile;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latin typeface="Poppins"/>
                <a:cs typeface="Poppins"/>
              </a:rPr>
              <a:t>la difesa penale;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latin typeface="Poppins"/>
                <a:cs typeface="Poppins"/>
              </a:rPr>
              <a:t>resistere all'azione di risarcimento;</a:t>
            </a:r>
          </a:p>
          <a:p>
            <a:pPr algn="just"/>
            <a:r>
              <a:rPr lang="it-IT" sz="1200" dirty="0">
                <a:solidFill>
                  <a:srgbClr val="404040"/>
                </a:solidFill>
                <a:latin typeface="Poppins"/>
                <a:cs typeface="Poppins"/>
              </a:rPr>
              <a:t>L'assicurazione comprende:</a:t>
            </a:r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</a:tabLst>
            </a:pPr>
            <a:r>
              <a:rPr lang="it-IT" sz="1200" dirty="0">
                <a:solidFill>
                  <a:srgbClr val="404040"/>
                </a:solidFill>
                <a:latin typeface="Poppins"/>
                <a:cs typeface="Poppins"/>
              </a:rPr>
              <a:t>i compensi e le spese per legali arbitri o periti incaricati con l’ok della Società;</a:t>
            </a:r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</a:tabLst>
            </a:pPr>
            <a:r>
              <a:rPr lang="it-IT" sz="1200" dirty="0">
                <a:solidFill>
                  <a:srgbClr val="404040"/>
                </a:solidFill>
                <a:latin typeface="Poppins"/>
                <a:cs typeface="Poppins"/>
              </a:rPr>
              <a:t>i compensi e le spese per consulenti tecnici nominati dal giudice;</a:t>
            </a:r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</a:tabLst>
            </a:pPr>
            <a:r>
              <a:rPr lang="it-IT" sz="1200" dirty="0">
                <a:solidFill>
                  <a:srgbClr val="404040"/>
                </a:solidFill>
                <a:latin typeface="Poppins"/>
                <a:cs typeface="Poppins"/>
              </a:rPr>
              <a:t>le spese di registrazione per l'esecuzione di un provvedimento giudiziario;</a:t>
            </a:r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</a:tabLst>
            </a:pPr>
            <a:r>
              <a:rPr lang="it-IT" sz="1200" dirty="0">
                <a:solidFill>
                  <a:srgbClr val="404040"/>
                </a:solidFill>
                <a:latin typeface="Poppins"/>
                <a:cs typeface="Poppins"/>
              </a:rPr>
              <a:t>le spese liquidate a favore della controparte nei casi di soccombenza;</a:t>
            </a:r>
          </a:p>
          <a:p>
            <a:r>
              <a:rPr lang="it-IT" sz="1200" dirty="0">
                <a:solidFill>
                  <a:srgbClr val="404040"/>
                </a:solidFill>
                <a:latin typeface="Poppins"/>
                <a:ea typeface="Poppins"/>
                <a:cs typeface="Poppins"/>
              </a:rPr>
              <a:t>Il tutto, nell’esclusivo </a:t>
            </a:r>
            <a:r>
              <a:rPr lang="it-IT" sz="1200" b="1" dirty="0">
                <a:solidFill>
                  <a:srgbClr val="006699"/>
                </a:solidFill>
                <a:latin typeface="Poppins"/>
                <a:cs typeface="Poppins"/>
              </a:rPr>
              <a:t>interesse dell’Assicurato.</a:t>
            </a:r>
            <a:r>
              <a:rPr lang="it-IT" sz="1200" dirty="0">
                <a:solidFill>
                  <a:srgbClr val="404040"/>
                </a:solidFill>
                <a:latin typeface="Poppins"/>
                <a:ea typeface="Poppins"/>
                <a:cs typeface="Poppins"/>
              </a:rPr>
              <a:t> </a:t>
            </a:r>
          </a:p>
          <a:p>
            <a:pPr algn="just"/>
            <a:r>
              <a:rPr lang="it-IT" sz="1200" dirty="0">
                <a:solidFill>
                  <a:srgbClr val="404040"/>
                </a:solidFill>
                <a:latin typeface="Poppins"/>
                <a:cs typeface="Poppins"/>
              </a:rPr>
              <a:t>Esclusioni</a:t>
            </a:r>
          </a:p>
          <a:p>
            <a:pPr algn="just"/>
            <a:r>
              <a:rPr lang="it-IT" sz="1200" dirty="0">
                <a:solidFill>
                  <a:srgbClr val="404040"/>
                </a:solidFill>
                <a:latin typeface="Poppins"/>
                <a:cs typeface="Poppins"/>
              </a:rPr>
              <a:t>Le garanzie non sono valide:</a:t>
            </a:r>
          </a:p>
          <a:p>
            <a:pPr marL="342900" lvl="0" indent="-342900" algn="just">
              <a:buFont typeface="+mj-lt"/>
              <a:buAutoNum type="alphaLcParenR"/>
              <a:tabLst>
                <a:tab pos="228600" algn="l"/>
              </a:tabLst>
            </a:pPr>
            <a:r>
              <a:rPr lang="it-IT" sz="1200" dirty="0">
                <a:solidFill>
                  <a:srgbClr val="404040"/>
                </a:solidFill>
                <a:latin typeface="Poppins"/>
                <a:cs typeface="Poppins"/>
              </a:rPr>
              <a:t>atti dolosi o di sabotaggio dell'Assicurato;</a:t>
            </a:r>
          </a:p>
          <a:p>
            <a:pPr marL="342900" lvl="0" indent="-342900" algn="just">
              <a:buFont typeface="+mj-lt"/>
              <a:buAutoNum type="alphaLcParenR"/>
              <a:tabLst>
                <a:tab pos="228600" algn="l"/>
              </a:tabLst>
            </a:pPr>
            <a:r>
              <a:rPr lang="it-IT" sz="1200" dirty="0">
                <a:solidFill>
                  <a:srgbClr val="404040"/>
                </a:solidFill>
                <a:latin typeface="Poppins"/>
                <a:cs typeface="Poppins"/>
              </a:rPr>
              <a:t>vertenze avanti il TAR e Consiglio di Stato;</a:t>
            </a:r>
          </a:p>
          <a:p>
            <a:pPr marL="342900" lvl="0" indent="-342900" algn="just">
              <a:buFont typeface="+mj-lt"/>
              <a:buAutoNum type="alphaLcParenR"/>
              <a:tabLst>
                <a:tab pos="228600" algn="l"/>
              </a:tabLst>
            </a:pPr>
            <a:r>
              <a:rPr lang="it-IT" sz="1200" dirty="0">
                <a:solidFill>
                  <a:srgbClr val="404040"/>
                </a:solidFill>
                <a:latin typeface="Poppins"/>
                <a:cs typeface="Poppins"/>
              </a:rPr>
              <a:t>di natura fiscale o valutaria;</a:t>
            </a:r>
          </a:p>
          <a:p>
            <a:pPr marL="342900" lvl="0" indent="-342900" algn="just">
              <a:buFont typeface="+mj-lt"/>
              <a:buAutoNum type="alphaLcParenR"/>
              <a:tabLst>
                <a:tab pos="228600" algn="l"/>
              </a:tabLst>
            </a:pPr>
            <a:r>
              <a:rPr lang="it-IT" sz="1200" dirty="0">
                <a:solidFill>
                  <a:srgbClr val="404040"/>
                </a:solidFill>
                <a:latin typeface="Poppins"/>
                <a:cs typeface="Poppins"/>
              </a:rPr>
              <a:t>per il recupero dei crediti;</a:t>
            </a:r>
          </a:p>
          <a:p>
            <a:pPr marL="342900" lvl="0" indent="-342900" algn="just">
              <a:buFont typeface="+mj-lt"/>
              <a:buAutoNum type="alphaLcParenR"/>
              <a:tabLst>
                <a:tab pos="228600" algn="l"/>
              </a:tabLst>
            </a:pPr>
            <a:r>
              <a:rPr lang="it-IT" sz="1200" dirty="0">
                <a:solidFill>
                  <a:srgbClr val="404040"/>
                </a:solidFill>
                <a:latin typeface="Poppins"/>
                <a:cs typeface="Poppins"/>
              </a:rPr>
              <a:t>il pagamento di multe, ammende, e sanzioni in genere; </a:t>
            </a:r>
          </a:p>
          <a:p>
            <a:pPr marL="342900" lvl="0" indent="-342900" algn="just">
              <a:buFont typeface="+mj-lt"/>
              <a:buAutoNum type="alphaLcParenR"/>
              <a:tabLst>
                <a:tab pos="228600" algn="l"/>
              </a:tabLst>
            </a:pPr>
            <a:r>
              <a:rPr lang="it-IT" sz="1200" dirty="0">
                <a:solidFill>
                  <a:srgbClr val="404040"/>
                </a:solidFill>
                <a:latin typeface="Poppins"/>
                <a:cs typeface="Poppins"/>
              </a:rPr>
              <a:t>gli oneri fiscali relativi alla bollatura di documenti e di altri atti in genere; </a:t>
            </a:r>
          </a:p>
          <a:p>
            <a:pPr marL="342900" lvl="0" indent="-342900" algn="just">
              <a:buFont typeface="+mj-lt"/>
              <a:buAutoNum type="alphaLcParenR"/>
              <a:tabLst>
                <a:tab pos="228600" algn="l"/>
              </a:tabLst>
            </a:pPr>
            <a:r>
              <a:rPr lang="it-IT" sz="1200" dirty="0">
                <a:solidFill>
                  <a:srgbClr val="404040"/>
                </a:solidFill>
                <a:latin typeface="Poppins"/>
                <a:cs typeface="Poppins"/>
              </a:rPr>
              <a:t>le spese per controversie di natura contrattuale</a:t>
            </a:r>
            <a:r>
              <a:rPr lang="it-IT" dirty="0">
                <a:solidFill>
                  <a:srgbClr val="404040"/>
                </a:solidFill>
                <a:latin typeface="Poppins"/>
                <a:cs typeface="Poppins"/>
              </a:rPr>
              <a:t>.</a:t>
            </a:r>
          </a:p>
          <a:p>
            <a:endParaRPr lang="it-IT" dirty="0"/>
          </a:p>
          <a:p>
            <a:endParaRPr lang="it-IT" sz="1000" dirty="0">
              <a:latin typeface="Poppins" panose="020B0604020202020204" charset="0"/>
              <a:cs typeface="Poppins" panose="020B0604020202020204" charset="0"/>
              <a:sym typeface="Calibri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655840" y="1102353"/>
            <a:ext cx="4320480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it-IT" dirty="0" smtClean="0">
                <a:latin typeface="Poppins" panose="020B0604020202020204" charset="0"/>
                <a:cs typeface="Poppins" panose="020B0604020202020204" charset="0"/>
              </a:rPr>
              <a:t>  </a:t>
            </a:r>
            <a:endParaRPr lang="it-IT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19336" y="5944330"/>
            <a:ext cx="10297144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it-IT" sz="1200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Per avere maggiori dettagli sulla tua polizza, consulta le Condizioni Generali di Assicurazione scaricandole dal sito </a:t>
            </a:r>
            <a:r>
              <a:rPr lang="it-IT" sz="1200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www.fivl.it</a:t>
            </a:r>
            <a:endParaRPr lang="it-IT" sz="1200" dirty="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17449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1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95" y="1386759"/>
            <a:ext cx="4291066" cy="432145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5"/>
          <p:cNvSpPr txBox="1"/>
          <p:nvPr/>
        </p:nvSpPr>
        <p:spPr>
          <a:xfrm>
            <a:off x="501130" y="456217"/>
            <a:ext cx="9668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it-IT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polizza pilota Bi Posto</a:t>
            </a:r>
          </a:p>
        </p:txBody>
      </p:sp>
      <p:sp>
        <p:nvSpPr>
          <p:cNvPr id="253" name="Google Shape;253;p15"/>
          <p:cNvSpPr txBox="1"/>
          <p:nvPr/>
        </p:nvSpPr>
        <p:spPr>
          <a:xfrm>
            <a:off x="654075" y="1988840"/>
            <a:ext cx="3600400" cy="102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Prestazioni:</a:t>
            </a: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dettagli di polizza</a:t>
            </a:r>
            <a:endParaRPr sz="3400" dirty="0">
              <a:solidFill>
                <a:srgbClr val="07376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655840" y="1337807"/>
            <a:ext cx="6792938" cy="2246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it" b="1" dirty="0" smtClean="0">
                <a:solidFill>
                  <a:schemeClr val="bg1"/>
                </a:solidFill>
                <a:highlight>
                  <a:srgbClr val="008080"/>
                </a:highlight>
                <a:latin typeface="Poppins"/>
                <a:ea typeface="Poppins"/>
                <a:cs typeface="Poppins"/>
                <a:sym typeface="Poppins"/>
              </a:rPr>
              <a:t>Assistenza</a:t>
            </a:r>
            <a:endParaRPr lang="it" b="1" dirty="0">
              <a:solidFill>
                <a:schemeClr val="bg1"/>
              </a:solidFill>
              <a:highlight>
                <a:srgbClr val="008080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ct val="107000"/>
              </a:lnSpc>
            </a:pPr>
            <a:endParaRPr lang="it" b="1" dirty="0" smtClean="0">
              <a:solidFill>
                <a:schemeClr val="bg1"/>
              </a:solidFill>
              <a:highlight>
                <a:srgbClr val="008080"/>
              </a:highlight>
              <a:latin typeface="Poppins"/>
              <a:ea typeface="Poppins"/>
              <a:cs typeface="Poppins"/>
              <a:sym typeface="Poppins"/>
            </a:endParaRPr>
          </a:p>
          <a:p>
            <a:r>
              <a:rPr lang="it-IT" sz="1600" dirty="0">
                <a:latin typeface="Poppins" panose="020B0604020202020204" charset="0"/>
                <a:cs typeface="Poppins" panose="020B0604020202020204" charset="0"/>
              </a:rPr>
              <a:t>Servizi di Assistenza validi unicamente durante la pratica del Volo da Diporto o Sportivo  contattando i numeri </a:t>
            </a:r>
            <a:r>
              <a:rPr lang="it-IT" sz="1600" dirty="0" smtClean="0">
                <a:latin typeface="Poppins" panose="020B0604020202020204" charset="0"/>
                <a:cs typeface="Poppins" panose="020B0604020202020204" charset="0"/>
              </a:rPr>
              <a:t>telefonici</a:t>
            </a:r>
          </a:p>
          <a:p>
            <a:endParaRPr lang="it-IT" sz="1600" dirty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Poppins" panose="020B0604020202020204" charset="0"/>
                <a:cs typeface="Poppins" panose="020B0604020202020204" charset="0"/>
              </a:rPr>
              <a:t>Linea Verde 800/999828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Poppins" panose="020B0604020202020204" charset="0"/>
                <a:cs typeface="Poppins" panose="020B0604020202020204" charset="0"/>
              </a:rPr>
              <a:t>Telefono 06 42115656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Poppins" panose="020B0604020202020204" charset="0"/>
                <a:cs typeface="Poppins" panose="020B0604020202020204" charset="0"/>
              </a:rPr>
              <a:t>Telefax 06 </a:t>
            </a:r>
            <a:r>
              <a:rPr lang="it-IT" sz="1600" dirty="0" smtClean="0">
                <a:latin typeface="Poppins" panose="020B0604020202020204" charset="0"/>
                <a:cs typeface="Poppins" panose="020B0604020202020204" charset="0"/>
              </a:rPr>
              <a:t>4818960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" dirty="0">
              <a:latin typeface="Poppins" panose="020B0604020202020204" charset="0"/>
              <a:cs typeface="Poppins" panose="020B0604020202020204" charset="0"/>
              <a:sym typeface="Poppin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5708214"/>
            <a:ext cx="11664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     </a:t>
            </a:r>
            <a:r>
              <a:rPr lang="it-IT" sz="1200" dirty="0" smtClean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Per </a:t>
            </a:r>
            <a:r>
              <a:rPr lang="it-IT" sz="1200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avere maggiori dettagli sulla tua polizza, consulta le Condizioni Generali di Assicurazione scaricandole dal sito </a:t>
            </a:r>
            <a:r>
              <a:rPr lang="it-IT" sz="1200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www.fivl.it</a:t>
            </a:r>
            <a:endParaRPr lang="it-IT" sz="1200" dirty="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818417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8"/>
          <p:cNvSpPr txBox="1"/>
          <p:nvPr/>
        </p:nvSpPr>
        <p:spPr>
          <a:xfrm>
            <a:off x="792000" y="764704"/>
            <a:ext cx="9668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 Aderire 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36" y="1521088"/>
            <a:ext cx="4429776" cy="4429776"/>
          </a:xfrm>
          <a:prstGeom prst="rect">
            <a:avLst/>
          </a:prstGeom>
        </p:spPr>
      </p:pic>
      <p:sp>
        <p:nvSpPr>
          <p:cNvPr id="4" name="Google Shape;253;p15"/>
          <p:cNvSpPr txBox="1"/>
          <p:nvPr/>
        </p:nvSpPr>
        <p:spPr>
          <a:xfrm>
            <a:off x="1222866" y="2348880"/>
            <a:ext cx="3732316" cy="6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Come aderire</a:t>
            </a:r>
          </a:p>
        </p:txBody>
      </p:sp>
      <p:sp>
        <p:nvSpPr>
          <p:cNvPr id="5" name="Google Shape;265;p17"/>
          <p:cNvSpPr txBox="1"/>
          <p:nvPr/>
        </p:nvSpPr>
        <p:spPr>
          <a:xfrm>
            <a:off x="5807968" y="980728"/>
            <a:ext cx="5904656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it-IT" sz="1600" b="1" cap="small" dirty="0">
                <a:solidFill>
                  <a:srgbClr val="404040"/>
                </a:solidFill>
                <a:latin typeface="Poppins"/>
                <a:cs typeface="Poppins"/>
                <a:sym typeface="Poppins"/>
              </a:rPr>
              <a:t>Vuoi rinnovare la tua polizza </a:t>
            </a:r>
            <a:r>
              <a:rPr lang="it-IT" sz="1600" b="1" cap="small" dirty="0" err="1">
                <a:solidFill>
                  <a:srgbClr val="404040"/>
                </a:solidFill>
                <a:latin typeface="Poppins"/>
                <a:cs typeface="Poppins"/>
                <a:sym typeface="Poppins"/>
              </a:rPr>
              <a:t>fivl</a:t>
            </a:r>
            <a:r>
              <a:rPr lang="it-IT" sz="1600" b="1" cap="small" dirty="0">
                <a:solidFill>
                  <a:srgbClr val="404040"/>
                </a:solidFill>
                <a:latin typeface="Poppins"/>
                <a:cs typeface="Poppins"/>
                <a:sym typeface="Poppins"/>
              </a:rPr>
              <a:t>? : </a:t>
            </a:r>
          </a:p>
          <a:p>
            <a:pPr lvl="0" algn="just"/>
            <a:r>
              <a:rPr lang="it-IT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Calibri"/>
              </a:rPr>
              <a:t>La procedura di rinnovo è semplice e veloce </a:t>
            </a:r>
            <a:r>
              <a:rPr lang="it-IT" b="1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Calibri"/>
              </a:rPr>
              <a:t>attraverso il link ricevuto per mail da Benacquista Assicurazioni.</a:t>
            </a:r>
          </a:p>
          <a:p>
            <a:pPr lvl="0" algn="just"/>
            <a:r>
              <a:rPr lang="it-IT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Calibri"/>
              </a:rPr>
              <a:t>Visualizzerai infatti i tuoi dati inseriti alla prima richiesta di polizza e non dovrai fare altro che confermarli o modificarli, se necessario.</a:t>
            </a:r>
          </a:p>
          <a:p>
            <a:pPr lvl="0" algn="just"/>
            <a:r>
              <a:rPr lang="it-IT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Calibri"/>
              </a:rPr>
              <a:t>Terminata la procedura di rinnovo, procedi con la firma digitale del modulo, ti sarà inviato un link che ti consentirà di visualizzare il Modulo di Adesione e, a ricezione dell’SMS sul tuo cellulare, contenente il codice OTP, potrai firmare digitalmente la tua richiesta di rinnovo polizza. </a:t>
            </a:r>
          </a:p>
        </p:txBody>
      </p:sp>
      <p:sp>
        <p:nvSpPr>
          <p:cNvPr id="3" name="Google Shape;265;p17">
            <a:extLst>
              <a:ext uri="{FF2B5EF4-FFF2-40B4-BE49-F238E27FC236}">
                <a16:creationId xmlns:a16="http://schemas.microsoft.com/office/drawing/2014/main" xmlns="" id="{DA9CEB59-BABB-753A-E39E-936140C2B24D}"/>
              </a:ext>
            </a:extLst>
          </p:cNvPr>
          <p:cNvSpPr txBox="1"/>
          <p:nvPr/>
        </p:nvSpPr>
        <p:spPr>
          <a:xfrm>
            <a:off x="5807968" y="3456260"/>
            <a:ext cx="5904656" cy="327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it-IT" sz="1600" b="1" cap="small" dirty="0">
                <a:solidFill>
                  <a:srgbClr val="404040"/>
                </a:solidFill>
                <a:latin typeface="Poppins"/>
                <a:cs typeface="Poppins"/>
                <a:sym typeface="Poppins"/>
              </a:rPr>
              <a:t>Sei un Nuovo assicurato: </a:t>
            </a:r>
          </a:p>
          <a:p>
            <a:pPr algn="just"/>
            <a:r>
              <a:rPr lang="it-IT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Visita il sito FIVL all’indirizzo </a:t>
            </a:r>
            <a:r>
              <a:rPr lang="it-IT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www.fivl.it</a:t>
            </a:r>
            <a:r>
              <a:rPr lang="it-IT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 e alla voce Iscrizioni ed Assicurazione clicca su Modulo di Adesione on line.</a:t>
            </a:r>
          </a:p>
          <a:p>
            <a:pPr algn="just"/>
            <a:r>
              <a:rPr lang="it-IT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Inserisci tutti i tuoi dati, effettua la scelta della polizza che intendi sottoscrivere e procedi con la stampa e firma del modulo.</a:t>
            </a:r>
          </a:p>
          <a:p>
            <a:pPr algn="just"/>
            <a:r>
              <a:rPr lang="it-IT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Ricordati che, scegliendo di firmare digitalmente la tua adesione, dovrai inviare solo la prima pagina del modulo con la copia del versamento </a:t>
            </a:r>
            <a:r>
              <a:rPr lang="it-IT" smtClean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effettuato.</a:t>
            </a:r>
          </a:p>
          <a:p>
            <a:pPr algn="just"/>
            <a:endParaRPr lang="it-IT" dirty="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  <a:p>
            <a:r>
              <a:rPr lang="it-IT" sz="1000" b="1" dirty="0">
                <a:solidFill>
                  <a:schemeClr val="tx1"/>
                </a:solidFill>
                <a:latin typeface="Poppins"/>
                <a:ea typeface="Poppins"/>
                <a:cs typeface="Poppins"/>
              </a:rPr>
              <a:t>Puoi effettuare Il pagamento della quota di iscrizione e assicurazione attraverso:</a:t>
            </a:r>
          </a:p>
          <a:p>
            <a:r>
              <a:rPr lang="it-IT" sz="1000" b="1" dirty="0">
                <a:solidFill>
                  <a:schemeClr val="tx1"/>
                </a:solidFill>
                <a:latin typeface="Poppins"/>
                <a:ea typeface="Poppins"/>
                <a:cs typeface="Poppins"/>
              </a:rPr>
              <a:t>Bonifico bancario su Unicredit banca intestato ASD FIVL : IT 16P 02008 01122 000101160192</a:t>
            </a:r>
          </a:p>
          <a:p>
            <a:r>
              <a:rPr lang="it-IT" sz="1000" b="1" dirty="0">
                <a:solidFill>
                  <a:schemeClr val="tx1"/>
                </a:solidFill>
                <a:latin typeface="Poppins"/>
                <a:ea typeface="Poppins"/>
                <a:cs typeface="Poppins"/>
              </a:rPr>
              <a:t>			o in alternativa</a:t>
            </a:r>
          </a:p>
          <a:p>
            <a:r>
              <a:rPr lang="it-IT" sz="1000" b="1" dirty="0">
                <a:solidFill>
                  <a:schemeClr val="tx1"/>
                </a:solidFill>
                <a:latin typeface="Poppins"/>
                <a:ea typeface="Poppins"/>
                <a:cs typeface="Poppins"/>
              </a:rPr>
              <a:t>		Bollettino </a:t>
            </a:r>
            <a:r>
              <a:rPr lang="it-IT" sz="1000" b="1" dirty="0" smtClean="0">
                <a:solidFill>
                  <a:schemeClr val="tx1"/>
                </a:solidFill>
                <a:latin typeface="Poppins"/>
                <a:ea typeface="Poppins"/>
                <a:cs typeface="Poppins"/>
              </a:rPr>
              <a:t>Postale </a:t>
            </a:r>
            <a:r>
              <a:rPr lang="it-IT" sz="1000" b="1" dirty="0">
                <a:solidFill>
                  <a:schemeClr val="tx1"/>
                </a:solidFill>
                <a:latin typeface="Poppins"/>
                <a:ea typeface="Poppins"/>
                <a:cs typeface="Poppins"/>
              </a:rPr>
              <a:t>intestato alla ASD FIVL N. 6871968</a:t>
            </a:r>
          </a:p>
          <a:p>
            <a:endParaRPr lang="it-IT" sz="1000" b="1" dirty="0">
              <a:solidFill>
                <a:schemeClr val="tx1"/>
              </a:solidFill>
              <a:latin typeface="Poppins"/>
              <a:ea typeface="Poppins"/>
              <a:cs typeface="Poppins"/>
            </a:endParaRPr>
          </a:p>
          <a:p>
            <a:pPr algn="just"/>
            <a:r>
              <a:rPr lang="it-IT" sz="1500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7"/>
          <p:cNvSpPr txBox="1"/>
          <p:nvPr/>
        </p:nvSpPr>
        <p:spPr>
          <a:xfrm>
            <a:off x="4871864" y="720683"/>
            <a:ext cx="7056784" cy="620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it-IT" sz="1400" b="1" cap="small" dirty="0">
                <a:solidFill>
                  <a:srgbClr val="404040"/>
                </a:solidFill>
                <a:latin typeface="Poppins"/>
                <a:cs typeface="Poppins"/>
                <a:sym typeface="Poppins"/>
              </a:rPr>
              <a:t>In caso di sinistro concentrati sulle cose importanti: per gli aspetti assicurativi possiamo guidarti noi !!</a:t>
            </a:r>
          </a:p>
          <a:p>
            <a:endParaRPr lang="it-IT" sz="500" dirty="0">
              <a:solidFill>
                <a:srgbClr val="404040"/>
              </a:solidFill>
              <a:latin typeface="Poppins"/>
              <a:ea typeface="Calibri"/>
              <a:cs typeface="Poppins"/>
            </a:endParaRPr>
          </a:p>
          <a:p>
            <a:r>
              <a:rPr lang="it" b="1" cap="all" dirty="0">
                <a:solidFill>
                  <a:schemeClr val="bg1"/>
                </a:solidFill>
                <a:highlight>
                  <a:srgbClr val="008080"/>
                </a:highlight>
                <a:latin typeface="Poppins"/>
                <a:ea typeface="Poppins"/>
                <a:cs typeface="Poppins"/>
                <a:sym typeface="Poppins"/>
              </a:rPr>
              <a:t>Danni a terzi </a:t>
            </a:r>
            <a:endParaRPr lang="it" b="1" cap="all" dirty="0" smtClean="0">
              <a:solidFill>
                <a:schemeClr val="bg1"/>
              </a:solidFill>
              <a:highlight>
                <a:srgbClr val="008080"/>
              </a:highlight>
              <a:latin typeface="Poppins"/>
              <a:ea typeface="Poppins"/>
              <a:cs typeface="Poppins"/>
              <a:sym typeface="Poppins"/>
            </a:endParaRPr>
          </a:p>
          <a:p>
            <a:endParaRPr lang="it-IT" dirty="0">
              <a:solidFill>
                <a:srgbClr val="404040"/>
              </a:solidFill>
              <a:latin typeface="Poppins"/>
              <a:ea typeface="Calibri"/>
              <a:cs typeface="Poppins"/>
            </a:endParaRPr>
          </a:p>
          <a:p>
            <a:r>
              <a:rPr lang="it-IT" sz="1200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In caso di richiesta di risarcimento da parte di un terzo danneggiato è necessario denunciarlo alla Benacquista Assicurazioni </a:t>
            </a:r>
            <a:r>
              <a:rPr lang="it-IT" sz="1200" b="1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entro 10 giorni </a:t>
            </a:r>
            <a:r>
              <a:rPr lang="it-IT" sz="1200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dall’evento attraverso</a:t>
            </a:r>
          </a:p>
          <a:p>
            <a:endParaRPr lang="it-IT" sz="500" dirty="0">
              <a:solidFill>
                <a:srgbClr val="404040"/>
              </a:solidFill>
              <a:latin typeface="Poppins"/>
              <a:ea typeface="Calibri"/>
              <a:cs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E mail: info@pianetavolo.it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 err="1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Pec</a:t>
            </a:r>
            <a:r>
              <a:rPr lang="it-IT" sz="1200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 : benacquista@legalmail.it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Raccomandata : Benacquista Assicurazioni Via del 106 – 04100 Latina (LT</a:t>
            </a:r>
            <a:r>
              <a:rPr lang="it-IT" sz="1200" dirty="0" smtClean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)</a:t>
            </a:r>
          </a:p>
          <a:p>
            <a:r>
              <a:rPr lang="it-IT" b="1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Documenti necessari:</a:t>
            </a:r>
            <a:r>
              <a:rPr lang="it-IT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Modulo denuncia sinistri (scaricabile dal sito www.fivl.it)</a:t>
            </a:r>
          </a:p>
          <a:p>
            <a:r>
              <a:rPr lang="it-IT" dirty="0" smtClean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 </a:t>
            </a:r>
          </a:p>
          <a:p>
            <a:r>
              <a:rPr lang="it-IT" b="1" cap="all" dirty="0" smtClean="0">
                <a:solidFill>
                  <a:schemeClr val="bg1"/>
                </a:solidFill>
                <a:highlight>
                  <a:srgbClr val="008080"/>
                </a:highlight>
                <a:latin typeface="Poppins"/>
                <a:ea typeface="Poppins"/>
                <a:cs typeface="Poppins"/>
              </a:rPr>
              <a:t>INFORTUNI</a:t>
            </a:r>
          </a:p>
          <a:p>
            <a:endParaRPr lang="it-IT" b="1" cap="all" dirty="0" smtClean="0">
              <a:solidFill>
                <a:schemeClr val="bg1"/>
              </a:solidFill>
              <a:highlight>
                <a:srgbClr val="008080"/>
              </a:highlight>
              <a:latin typeface="Poppins"/>
              <a:ea typeface="Poppins"/>
              <a:cs typeface="Poppins"/>
            </a:endParaRPr>
          </a:p>
          <a:p>
            <a:r>
              <a:rPr lang="it-IT" sz="1200" dirty="0" smtClean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In caso di infortunio è necessario denunciarlo alla Benacquista Assicurazioni entro </a:t>
            </a:r>
            <a:r>
              <a:rPr lang="it-IT" sz="1200" b="1" dirty="0" smtClean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10 giorni</a:t>
            </a:r>
          </a:p>
          <a:p>
            <a:r>
              <a:rPr lang="it-IT" b="1" dirty="0" smtClean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Documenti necessari: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Modulo denuncia sinistri (scaricabile dal sito </a:t>
            </a:r>
            <a:r>
              <a:rPr lang="it-IT" sz="1200" dirty="0" smtClean="0">
                <a:solidFill>
                  <a:srgbClr val="404040"/>
                </a:solidFill>
                <a:latin typeface="Poppins"/>
                <a:ea typeface="Calibri"/>
                <a:cs typeface="Poppins"/>
                <a:hlinkClick r:id="rId3"/>
              </a:rPr>
              <a:t>www.fivl.it</a:t>
            </a:r>
            <a:r>
              <a:rPr lang="it-IT" sz="1200" dirty="0" smtClean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Certificato di Pronto soccorso (obbligatorio)</a:t>
            </a:r>
            <a:endParaRPr lang="it-IT" sz="1200" dirty="0">
              <a:solidFill>
                <a:srgbClr val="404040"/>
              </a:solidFill>
              <a:latin typeface="Poppins"/>
              <a:ea typeface="Calibri"/>
              <a:cs typeface="Poppins"/>
            </a:endParaRPr>
          </a:p>
          <a:p>
            <a:endParaRPr lang="it-IT" sz="600" dirty="0">
              <a:solidFill>
                <a:srgbClr val="404040"/>
              </a:solidFill>
              <a:latin typeface="Poppins"/>
              <a:ea typeface="Calibri"/>
              <a:cs typeface="Poppins"/>
            </a:endParaRPr>
          </a:p>
          <a:p>
            <a:r>
              <a:rPr lang="it-IT" b="1" cap="all" dirty="0">
                <a:solidFill>
                  <a:schemeClr val="bg1"/>
                </a:solidFill>
                <a:highlight>
                  <a:srgbClr val="008080"/>
                </a:highlight>
                <a:latin typeface="Poppins"/>
                <a:ea typeface="Poppins"/>
                <a:cs typeface="Poppins"/>
                <a:sym typeface="Poppins"/>
              </a:rPr>
              <a:t>Tutela Legale</a:t>
            </a:r>
          </a:p>
          <a:p>
            <a:endParaRPr lang="it-IT" sz="700" b="1" cap="all" dirty="0">
              <a:solidFill>
                <a:schemeClr val="bg1"/>
              </a:solidFill>
              <a:highlight>
                <a:srgbClr val="008080"/>
              </a:highlight>
              <a:latin typeface="Poppins"/>
              <a:ea typeface="Poppins"/>
              <a:cs typeface="Poppins"/>
              <a:sym typeface="Poppins"/>
            </a:endParaRPr>
          </a:p>
          <a:p>
            <a:r>
              <a:rPr lang="it-IT" sz="1200" dirty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Hai sostenuto spese legali per la tutela dei tuo diritti in sede civile o penale </a:t>
            </a:r>
            <a:r>
              <a:rPr lang="it-IT" sz="1200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in relazione a vertenze o procedimenti che abbiano avuto origine in sinistri nel corso della durata della polizza?</a:t>
            </a:r>
          </a:p>
          <a:p>
            <a:r>
              <a:rPr lang="it-IT" sz="1200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Dai immediata comunicazione del sinistro alla Benacquista Assicurazioni S.n.c. fornendo ogni notizia e documento ad esso relativi. L'omessa o tardiva comunicazione può comportare sia la perdita del diritto all'indennizzo, sia il riconoscimento di un indennizzo ridotto, secondo quanto previsto dall'art.1915 del codice civile.</a:t>
            </a:r>
          </a:p>
          <a:p>
            <a:endParaRPr lang="it-IT" sz="1500" dirty="0">
              <a:solidFill>
                <a:srgbClr val="404040"/>
              </a:solidFill>
              <a:latin typeface="Poppins"/>
              <a:ea typeface="Calibri"/>
              <a:cs typeface="Poppins"/>
            </a:endParaRPr>
          </a:p>
          <a:p>
            <a:endParaRPr lang="it-IT" sz="1500" dirty="0">
              <a:solidFill>
                <a:srgbClr val="404040"/>
              </a:solidFill>
              <a:latin typeface="Poppins"/>
              <a:ea typeface="Calibri"/>
              <a:cs typeface="Poppins"/>
            </a:endParaRPr>
          </a:p>
        </p:txBody>
      </p:sp>
      <p:pic>
        <p:nvPicPr>
          <p:cNvPr id="266" name="Google Shape;266;p17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556792"/>
            <a:ext cx="4283441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7"/>
          <p:cNvSpPr txBox="1"/>
          <p:nvPr/>
        </p:nvSpPr>
        <p:spPr>
          <a:xfrm>
            <a:off x="659956" y="2420888"/>
            <a:ext cx="3858248" cy="6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400" b="1" dirty="0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C</a:t>
            </a:r>
            <a:r>
              <a:rPr lang="it" sz="3400" b="1" dirty="0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osa fare in caso di sinistro</a:t>
            </a:r>
            <a:endParaRPr sz="3400" dirty="0">
              <a:solidFill>
                <a:srgbClr val="07376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68" name="Google Shape;268;p17"/>
          <p:cNvSpPr txBox="1"/>
          <p:nvPr/>
        </p:nvSpPr>
        <p:spPr>
          <a:xfrm>
            <a:off x="241282" y="764704"/>
            <a:ext cx="9668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Hai avuto un sinistro?</a:t>
            </a:r>
            <a:endParaRPr sz="3000"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7"/>
          <p:cNvSpPr txBox="1"/>
          <p:nvPr/>
        </p:nvSpPr>
        <p:spPr>
          <a:xfrm>
            <a:off x="4871864" y="720683"/>
            <a:ext cx="7056784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it-IT" sz="1500" b="1" cap="all" dirty="0">
                <a:solidFill>
                  <a:schemeClr val="bg1"/>
                </a:solidFill>
                <a:highlight>
                  <a:srgbClr val="008080"/>
                </a:highlight>
                <a:latin typeface="Poppins"/>
                <a:cs typeface="Poppins"/>
                <a:sym typeface="Poppins"/>
              </a:rPr>
              <a:t>Necessiti di prestazioni di assistenza </a:t>
            </a:r>
            <a:endParaRPr lang="it-IT" sz="1500" b="1" cap="all" dirty="0">
              <a:solidFill>
                <a:schemeClr val="bg1"/>
              </a:solidFill>
              <a:highlight>
                <a:srgbClr val="008080"/>
              </a:highlight>
              <a:latin typeface="Poppins"/>
              <a:cs typeface="Poppins"/>
            </a:endParaRPr>
          </a:p>
          <a:p>
            <a:endParaRPr lang="it-IT" sz="1500" smtClean="0">
              <a:solidFill>
                <a:srgbClr val="404040"/>
              </a:solidFill>
              <a:latin typeface="Poppins"/>
              <a:ea typeface="Calibri"/>
              <a:cs typeface="Poppins"/>
            </a:endParaRPr>
          </a:p>
          <a:p>
            <a:r>
              <a:rPr lang="it-IT" sz="1500" smtClean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ATTENZIONE </a:t>
            </a:r>
            <a:r>
              <a:rPr lang="it-IT" sz="1500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le prestazioni di Assistenza sono erogabili ESCLUSICAMENTE dalla Centrale Operativa. </a:t>
            </a:r>
          </a:p>
          <a:p>
            <a:r>
              <a:rPr lang="it-IT" sz="1500" b="1" dirty="0">
                <a:solidFill>
                  <a:srgbClr val="006699"/>
                </a:solidFill>
                <a:latin typeface="Poppins"/>
                <a:cs typeface="Poppins"/>
              </a:rPr>
              <a:t>Le spese sostenute e non preventivamente autorizzate dalla Centrale Operativa </a:t>
            </a:r>
            <a:r>
              <a:rPr lang="it-IT" sz="1500" b="1" u="sng" dirty="0">
                <a:solidFill>
                  <a:srgbClr val="006699"/>
                </a:solidFill>
                <a:latin typeface="Poppins"/>
                <a:cs typeface="Poppins"/>
              </a:rPr>
              <a:t>NON saranno rimborsate</a:t>
            </a:r>
            <a:r>
              <a:rPr lang="it-IT" sz="1500" b="1" dirty="0">
                <a:solidFill>
                  <a:srgbClr val="006699"/>
                </a:solidFill>
                <a:latin typeface="Poppins"/>
                <a:cs typeface="Poppins"/>
              </a:rPr>
              <a:t>.</a:t>
            </a:r>
            <a:r>
              <a:rPr lang="it-IT" sz="1500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 </a:t>
            </a:r>
          </a:p>
          <a:p>
            <a:r>
              <a:rPr lang="it-IT" sz="1500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Chiamando il nr verde </a:t>
            </a:r>
            <a:r>
              <a:rPr lang="it-IT" sz="1500" b="1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800/999828</a:t>
            </a:r>
            <a:r>
              <a:rPr lang="it-IT" sz="1500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 o se sei all’estero </a:t>
            </a:r>
            <a:r>
              <a:rPr lang="it-IT" sz="1500" b="1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+39 06 42115656 </a:t>
            </a:r>
            <a:r>
              <a:rPr lang="it-IT" sz="1500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ti saranno garantiti una serie di Servizi di Assistenza utili in caso di sinistro, durante la pratica del volo libero quali, </a:t>
            </a:r>
            <a:r>
              <a:rPr lang="it-IT" sz="1500" b="1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Invio medico e/o ambulanza, Anticipo Denaro, Familiare Accanto, Rientro Sanitario, Interprete a Disposizione </a:t>
            </a:r>
            <a:r>
              <a:rPr lang="it-IT" sz="1500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e tanti altri.</a:t>
            </a:r>
          </a:p>
          <a:p>
            <a:r>
              <a:rPr lang="it-IT" sz="1500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Consulta il Fascicolo Informativo FIVL e approfondisci i servizi per te disponibili e la validità territoriale.</a:t>
            </a:r>
          </a:p>
          <a:p>
            <a:endParaRPr lang="it-IT" sz="1500" dirty="0">
              <a:solidFill>
                <a:srgbClr val="404040"/>
              </a:solidFill>
              <a:latin typeface="Poppins"/>
              <a:ea typeface="Calibri"/>
              <a:cs typeface="Poppins"/>
            </a:endParaRPr>
          </a:p>
          <a:p>
            <a:r>
              <a:rPr lang="it-IT" sz="1500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La richiesta di rimborso delle spese sostenute, sempreché autorizzate dalla Centrale Operativa della Società dovrà essere</a:t>
            </a:r>
          </a:p>
          <a:p>
            <a:r>
              <a:rPr lang="it-IT" sz="1500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inoltrata accompagnata dai documenti giustificativi in originale a:</a:t>
            </a:r>
          </a:p>
          <a:p>
            <a:endParaRPr lang="it-IT" sz="1500" dirty="0">
              <a:solidFill>
                <a:srgbClr val="404040"/>
              </a:solidFill>
              <a:latin typeface="Poppins"/>
              <a:ea typeface="Calibri"/>
              <a:cs typeface="Poppins"/>
            </a:endParaRPr>
          </a:p>
          <a:p>
            <a:r>
              <a:rPr lang="it-IT" sz="1500" b="1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Inter Partner Assistenza Servizi S.p.A.</a:t>
            </a:r>
          </a:p>
          <a:p>
            <a:r>
              <a:rPr lang="it-IT" sz="1500" b="1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Contabilità Sinistri</a:t>
            </a:r>
          </a:p>
          <a:p>
            <a:r>
              <a:rPr lang="it-IT" sz="1500" b="1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Via Bernardino Alimena,111</a:t>
            </a:r>
          </a:p>
          <a:p>
            <a:r>
              <a:rPr lang="it-IT" sz="1500" b="1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00173 Roma (RM) Italia</a:t>
            </a:r>
          </a:p>
          <a:p>
            <a:endParaRPr lang="it-IT" sz="1500" dirty="0">
              <a:solidFill>
                <a:srgbClr val="404040"/>
              </a:solidFill>
              <a:latin typeface="Poppins"/>
              <a:ea typeface="Calibri"/>
              <a:cs typeface="Poppins"/>
            </a:endParaRPr>
          </a:p>
          <a:p>
            <a:endParaRPr lang="it-IT" sz="1500" dirty="0">
              <a:solidFill>
                <a:srgbClr val="404040"/>
              </a:solidFill>
              <a:latin typeface="Poppins"/>
              <a:ea typeface="Calibri"/>
              <a:cs typeface="Poppins"/>
            </a:endParaRPr>
          </a:p>
        </p:txBody>
      </p:sp>
      <p:pic>
        <p:nvPicPr>
          <p:cNvPr id="266" name="Google Shape;266;p1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556792"/>
            <a:ext cx="4283441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7"/>
          <p:cNvSpPr txBox="1"/>
          <p:nvPr/>
        </p:nvSpPr>
        <p:spPr>
          <a:xfrm>
            <a:off x="659956" y="2420888"/>
            <a:ext cx="3858248" cy="6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400" b="1" dirty="0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C</a:t>
            </a:r>
            <a:r>
              <a:rPr lang="it" sz="3400" b="1" dirty="0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osa fare in caso di sinistro</a:t>
            </a:r>
            <a:endParaRPr sz="3400" dirty="0">
              <a:solidFill>
                <a:srgbClr val="07376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68" name="Google Shape;268;p17"/>
          <p:cNvSpPr txBox="1"/>
          <p:nvPr/>
        </p:nvSpPr>
        <p:spPr>
          <a:xfrm>
            <a:off x="407368" y="570644"/>
            <a:ext cx="9668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Hai avuto un sinistro?</a:t>
            </a:r>
            <a:endParaRPr sz="3000"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8841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8000" t="-10000" b="-9000"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225bce300_1_6"/>
          <p:cNvSpPr txBox="1">
            <a:spLocks noGrp="1"/>
          </p:cNvSpPr>
          <p:nvPr>
            <p:ph type="title" idx="4294967295"/>
          </p:nvPr>
        </p:nvSpPr>
        <p:spPr>
          <a:xfrm rot="21163722">
            <a:off x="4020141" y="1102173"/>
            <a:ext cx="3260027" cy="15405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126000" bIns="45700" anchor="b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Times New Roman"/>
              <a:buNone/>
            </a:pPr>
            <a:r>
              <a:rPr lang="it" sz="5400" b="1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GRAZIE</a:t>
            </a:r>
            <a:br>
              <a:rPr lang="it" sz="5400" b="1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11" b="1" dirty="0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404664"/>
            <a:ext cx="1770319" cy="1212547"/>
          </a:xfrm>
          <a:prstGeom prst="rect">
            <a:avLst/>
          </a:prstGeom>
        </p:spPr>
      </p:pic>
      <p:sp>
        <p:nvSpPr>
          <p:cNvPr id="8" name="Google Shape;145;g11225bce300_1_6"/>
          <p:cNvSpPr txBox="1">
            <a:spLocks/>
          </p:cNvSpPr>
          <p:nvPr/>
        </p:nvSpPr>
        <p:spPr>
          <a:xfrm rot="407540">
            <a:off x="3140126" y="2456512"/>
            <a:ext cx="3567888" cy="14157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126000" bIns="4570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5400"/>
              <a:buFont typeface="Times New Roman"/>
              <a:buNone/>
            </a:pPr>
            <a:r>
              <a:rPr lang="it-IT" sz="3300" b="1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 L’ATTENZIONE</a:t>
            </a:r>
            <a:r>
              <a:rPr lang="it-IT" sz="2800" b="1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it-IT" sz="2800" b="1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it-IT" sz="2000" b="1" dirty="0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12" y="6268387"/>
            <a:ext cx="2088232" cy="47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3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/>
          <p:nvPr/>
        </p:nvSpPr>
        <p:spPr>
          <a:xfrm>
            <a:off x="623392" y="775916"/>
            <a:ext cx="9668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Argomenti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"/>
          <p:cNvSpPr txBox="1"/>
          <p:nvPr/>
        </p:nvSpPr>
        <p:spPr>
          <a:xfrm>
            <a:off x="5321800" y="1704286"/>
            <a:ext cx="6174800" cy="3755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400" b="1" cap="small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Indice</a:t>
            </a:r>
            <a:r>
              <a:rPr lang="it" sz="2400" b="1" cap="small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degli Argomenti </a:t>
            </a: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" sz="17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Il ruolo </a:t>
            </a:r>
            <a:r>
              <a:rPr lang="it" sz="1700" b="0" i="0" u="none" strike="noStrike" cap="none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della ASD FIVL </a:t>
            </a: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" sz="17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Specializzazione dell’Agenzia di Assicurazioni</a:t>
            </a: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" sz="1700" b="0" i="0" u="none" strike="noStrike" cap="none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Solidità dell’Assicuratore</a:t>
            </a: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" sz="17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A chi è rivolta la polizza FIVL</a:t>
            </a: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" sz="17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Perch</a:t>
            </a:r>
            <a:r>
              <a:rPr lang="it-IT" sz="17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é</a:t>
            </a:r>
            <a:r>
              <a:rPr lang="it" sz="17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la polizza FIVL è vantaggiosa per l’Assicurato</a:t>
            </a: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" sz="17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Quali rischi sono obbligatori</a:t>
            </a: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" sz="1700" dirty="0" smtClean="0">
                <a:solidFill>
                  <a:schemeClr val="tx1"/>
                </a:solidFill>
                <a:latin typeface="Poppins"/>
                <a:cs typeface="Poppins"/>
                <a:sym typeface="Calibri"/>
              </a:rPr>
              <a:t>La polizza Pilota </a:t>
            </a:r>
            <a:r>
              <a:rPr lang="it" sz="1700" dirty="0">
                <a:solidFill>
                  <a:schemeClr val="tx1"/>
                </a:solidFill>
                <a:latin typeface="Poppins"/>
                <a:cs typeface="Poppins"/>
                <a:sym typeface="Calibri"/>
              </a:rPr>
              <a:t>Bi </a:t>
            </a:r>
            <a:r>
              <a:rPr lang="it" sz="1700" dirty="0" smtClean="0">
                <a:solidFill>
                  <a:schemeClr val="tx1"/>
                </a:solidFill>
                <a:latin typeface="Poppins"/>
                <a:cs typeface="Poppins"/>
                <a:sym typeface="Calibri"/>
              </a:rPr>
              <a:t>Posto</a:t>
            </a:r>
            <a:endParaRPr lang="it" sz="1700" dirty="0">
              <a:solidFill>
                <a:schemeClr val="tx1"/>
              </a:solidFill>
              <a:latin typeface="Poppins"/>
              <a:cs typeface="Poppins"/>
              <a:sym typeface="Calibri"/>
            </a:endParaRP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" sz="17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Come aderire</a:t>
            </a: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" sz="1700" b="0" i="0" u="none" strike="noStrike" cap="none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Hai avuto </a:t>
            </a:r>
            <a:r>
              <a:rPr lang="it" sz="1700" b="0" i="0" u="none" strike="noStrike" cap="none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un </a:t>
            </a:r>
            <a:r>
              <a:rPr lang="it" sz="1700" b="0" i="0" u="none" strike="noStrike" cap="none" smtClean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sinistro</a:t>
            </a:r>
            <a:endParaRPr lang="it" sz="1700" b="0" i="0" u="none" strike="noStrike" cap="none" dirty="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19" y="1700807"/>
            <a:ext cx="3978221" cy="3978221"/>
          </a:xfrm>
          <a:prstGeom prst="rect">
            <a:avLst/>
          </a:prstGeom>
        </p:spPr>
      </p:pic>
      <p:sp>
        <p:nvSpPr>
          <p:cNvPr id="171" name="Google Shape;171;p4"/>
          <p:cNvSpPr txBox="1"/>
          <p:nvPr/>
        </p:nvSpPr>
        <p:spPr>
          <a:xfrm>
            <a:off x="792000" y="2420888"/>
            <a:ext cx="3215768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400" b="1" dirty="0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Argomenti</a:t>
            </a:r>
            <a:r>
              <a:rPr lang="it-IT" sz="3400" dirty="0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sz="3400" dirty="0">
              <a:solidFill>
                <a:srgbClr val="07376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68470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"/>
          <p:cNvSpPr txBox="1"/>
          <p:nvPr/>
        </p:nvSpPr>
        <p:spPr>
          <a:xfrm>
            <a:off x="551384" y="833290"/>
            <a:ext cx="9668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ruolo della ASD FIVL </a:t>
            </a:r>
            <a:endParaRPr sz="3000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"/>
          <p:cNvSpPr txBox="1"/>
          <p:nvPr/>
        </p:nvSpPr>
        <p:spPr>
          <a:xfrm>
            <a:off x="5015880" y="1484784"/>
            <a:ext cx="5832648" cy="429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rgbClr val="202124"/>
                </a:solidFill>
                <a:latin typeface="Poppins" panose="020B0604020202020204" charset="0"/>
                <a:cs typeface="Poppins" panose="020B0604020202020204" charset="0"/>
                <a:sym typeface="Poppins"/>
              </a:rPr>
              <a:t>La </a:t>
            </a:r>
            <a:r>
              <a:rPr lang="it-IT" sz="2000" b="1" dirty="0">
                <a:solidFill>
                  <a:srgbClr val="202124"/>
                </a:solidFill>
                <a:latin typeface="Poppins" panose="020B0604020202020204" charset="0"/>
                <a:cs typeface="Poppins" panose="020B0604020202020204" charset="0"/>
                <a:sym typeface="Poppins"/>
              </a:rPr>
              <a:t>ASD FIVL</a:t>
            </a:r>
            <a:r>
              <a:rPr lang="it-IT" sz="2000" dirty="0">
                <a:solidFill>
                  <a:srgbClr val="202124"/>
                </a:solidFill>
                <a:latin typeface="Poppins" panose="020B0604020202020204" charset="0"/>
                <a:cs typeface="Poppins" panose="020B0604020202020204" charset="0"/>
                <a:sym typeface="Poppins"/>
              </a:rPr>
              <a:t>, </a:t>
            </a:r>
            <a:r>
              <a:rPr lang="it-IT" sz="2000" b="1" dirty="0">
                <a:solidFill>
                  <a:srgbClr val="202124"/>
                </a:solidFill>
                <a:latin typeface="Poppins" panose="020B0604020202020204" charset="0"/>
                <a:cs typeface="Poppins" panose="020B0604020202020204" charset="0"/>
                <a:sym typeface="Poppins"/>
              </a:rPr>
              <a:t>è la Contraente </a:t>
            </a:r>
            <a:r>
              <a:rPr lang="it-IT" sz="1600" dirty="0">
                <a:solidFill>
                  <a:srgbClr val="202124"/>
                </a:solidFill>
                <a:latin typeface="Poppins" panose="020B0604020202020204" charset="0"/>
                <a:cs typeface="Poppins" panose="020B0604020202020204" charset="0"/>
                <a:sym typeface="Poppins"/>
              </a:rPr>
              <a:t>della</a:t>
            </a:r>
            <a:r>
              <a:rPr lang="it-IT" sz="2000" dirty="0">
                <a:solidFill>
                  <a:srgbClr val="202124"/>
                </a:solidFill>
                <a:latin typeface="arial" panose="020B0604020202020204" pitchFamily="34" charset="0"/>
                <a:sym typeface="Poppins"/>
              </a:rPr>
              <a:t> </a:t>
            </a:r>
            <a:r>
              <a:rPr lang="it-IT" sz="2000" b="1" dirty="0">
                <a:solidFill>
                  <a:srgbClr val="202124"/>
                </a:solidFill>
                <a:latin typeface="arial" panose="020B0604020202020204" pitchFamily="34" charset="0"/>
                <a:sym typeface="Poppins"/>
              </a:rPr>
              <a:t>Convenzione</a:t>
            </a:r>
            <a:r>
              <a:rPr lang="it-IT" sz="2000" dirty="0">
                <a:solidFill>
                  <a:srgbClr val="202124"/>
                </a:solidFill>
                <a:latin typeface="arial" panose="020B0604020202020204" pitchFamily="34" charset="0"/>
                <a:sym typeface="Poppins"/>
              </a:rPr>
              <a:t>, </a:t>
            </a:r>
            <a:r>
              <a:rPr lang="it-IT" sz="1600" dirty="0">
                <a:solidFill>
                  <a:srgbClr val="202124"/>
                </a:solidFill>
                <a:latin typeface="Poppins" panose="020B0604020202020204" charset="0"/>
                <a:cs typeface="Poppins" panose="020B0604020202020204" charset="0"/>
                <a:sym typeface="Poppins"/>
              </a:rPr>
              <a:t>ovvero </a:t>
            </a:r>
            <a:r>
              <a:rPr lang="it-IT" sz="1600" dirty="0">
                <a:solidFill>
                  <a:srgbClr val="202124"/>
                </a:solidFill>
                <a:latin typeface="Poppins" panose="020B0604020202020204" charset="0"/>
                <a:cs typeface="Poppins" panose="020B0604020202020204" charset="0"/>
              </a:rPr>
              <a:t>è il soggetto che </a:t>
            </a:r>
            <a:r>
              <a:rPr lang="it-IT" sz="2000" b="1" dirty="0">
                <a:solidFill>
                  <a:srgbClr val="202124"/>
                </a:solidFill>
                <a:latin typeface="Poppins" panose="020B0604020202020204" charset="0"/>
                <a:cs typeface="Poppins" panose="020B0604020202020204" charset="0"/>
              </a:rPr>
              <a:t>concorda con la Compagnia i contenuti della polizza</a:t>
            </a:r>
            <a:r>
              <a:rPr lang="it-IT" sz="20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it-IT" sz="1600" dirty="0">
                <a:solidFill>
                  <a:srgbClr val="202124"/>
                </a:solidFill>
                <a:latin typeface="Poppins" panose="020B0604020202020204" charset="0"/>
                <a:cs typeface="Poppins" panose="020B0604020202020204" charset="0"/>
              </a:rPr>
              <a:t>verificandone clausole, condizioni e costi.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rgbClr val="202124"/>
                </a:solidFill>
                <a:latin typeface="Poppins" panose="020B0604020202020204" charset="0"/>
                <a:cs typeface="Poppins" panose="020B0604020202020204" charset="0"/>
              </a:rPr>
              <a:t>La Contraente, si impegna a raccogliere dai singoli Soci i premi ed a versarli, nei modi convenuti alla Compagnia </a:t>
            </a:r>
            <a:r>
              <a:rPr lang="it-IT" sz="2000" b="1" i="1" dirty="0">
                <a:solidFill>
                  <a:srgbClr val="202124"/>
                </a:solidFill>
                <a:latin typeface="Poppins" panose="020B0604020202020204" charset="0"/>
                <a:cs typeface="Poppins" panose="020B0604020202020204" charset="0"/>
              </a:rPr>
              <a:t>senza trattenere alcun onere o provvigione neanche quale rimborso spese di segreteria.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rgbClr val="202124"/>
                </a:solidFill>
                <a:latin typeface="Poppins" panose="020B0604020202020204" charset="0"/>
                <a:cs typeface="Poppins" panose="020B0604020202020204" charset="0"/>
              </a:rPr>
              <a:t>In estrema sintesi, la FIVL svolge un prezioso lavoro di verifica e di segreteria a tutti i Soci consentendo ad ognuno di loro di beneficiare   delle condizioni esclusive e di prezzi vantaggiosi.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11" y="1556792"/>
            <a:ext cx="3978221" cy="4118217"/>
          </a:xfrm>
          <a:prstGeom prst="rect">
            <a:avLst/>
          </a:prstGeom>
        </p:spPr>
      </p:pic>
      <p:sp>
        <p:nvSpPr>
          <p:cNvPr id="6" name="Google Shape;171;p4"/>
          <p:cNvSpPr txBox="1"/>
          <p:nvPr/>
        </p:nvSpPr>
        <p:spPr>
          <a:xfrm>
            <a:off x="986837" y="2322404"/>
            <a:ext cx="3215768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400" b="1" dirty="0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Il Ruolo DELLA FIVL</a:t>
            </a:r>
            <a:r>
              <a:rPr lang="it-IT" sz="3400" dirty="0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sz="3400" dirty="0">
              <a:solidFill>
                <a:srgbClr val="07376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Google Shape;151;p2"/>
          <p:cNvGraphicFramePr/>
          <p:nvPr>
            <p:extLst>
              <p:ext uri="{D42A27DB-BD31-4B8C-83A1-F6EECF244321}">
                <p14:modId xmlns:p14="http://schemas.microsoft.com/office/powerpoint/2010/main" val="3507711801"/>
              </p:ext>
            </p:extLst>
          </p:nvPr>
        </p:nvGraphicFramePr>
        <p:xfrm>
          <a:off x="1127448" y="2708920"/>
          <a:ext cx="9793088" cy="2651640"/>
        </p:xfrm>
        <a:graphic>
          <a:graphicData uri="http://schemas.openxmlformats.org/drawingml/2006/table">
            <a:tbl>
              <a:tblPr firstRow="1" bandRow="1">
                <a:noFill/>
                <a:tableStyleId>{65D378B0-32A9-4C85-A40E-2C4108604E0A}</a:tableStyleId>
              </a:tblPr>
              <a:tblGrid>
                <a:gridCol w="22515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415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80975" marR="0" lvl="3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 b="1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Esperienza nel </a:t>
                      </a:r>
                    </a:p>
                    <a:p>
                      <a:pPr marL="180975" marR="0" lvl="3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 b="1" u="none" strike="noStrike" cap="none" dirty="0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rPr>
                        <a:t>Settore Aviazione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400" b="1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In 35 Anni</a:t>
                      </a:r>
                      <a:r>
                        <a:rPr lang="it-IT" sz="1400" b="1" u="none" strike="noStrike" cap="non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di esperienza ininterrotta abbiamo oltre 400.000 polizze aviazione</a:t>
                      </a:r>
                    </a:p>
                    <a:p>
                      <a:pPr marL="18097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400" b="1" u="none" strike="noStrike" cap="non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garantendo mediamente 12.000 Clienti ogni anno.</a:t>
                      </a:r>
                      <a:endParaRPr sz="1400" b="1" u="none" strike="noStrike" cap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25" marR="91425" marT="91425" marB="91425">
                    <a:solidFill>
                      <a:srgbClr val="BED9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975" marR="0" lvl="3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 dirty="0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rPr>
                        <a:t>Capacità  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Abbiamo capacità di sottoscrizione da i maggiori assicuratori a livello globale e </a:t>
                      </a:r>
                    </a:p>
                    <a:p>
                      <a:pPr marL="18097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proponiamo programmi assicurativi completi, realizzati su misura per chi vuole</a:t>
                      </a:r>
                    </a:p>
                    <a:p>
                      <a:pPr marL="18097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vivere in tranquillità e sicurezza la passione per il volo.</a:t>
                      </a:r>
                      <a:endParaRPr sz="1400" b="1" i="0" u="none" strike="noStrike" cap="non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25" marR="91425" marT="91425" marB="91425">
                    <a:solidFill>
                      <a:srgbClr val="BED9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7977326"/>
                  </a:ext>
                </a:extLst>
              </a:tr>
              <a:tr h="291577">
                <a:tc>
                  <a:txBody>
                    <a:bodyPr/>
                    <a:lstStyle/>
                    <a:p>
                      <a:pPr marL="180975" marR="0" lvl="3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 dirty="0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rPr>
                        <a:t>Servizio</a:t>
                      </a:r>
                      <a:r>
                        <a:rPr lang="it-IT" sz="1400" b="1" i="0" u="none" strike="noStrike" cap="none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rPr>
                        <a:t> a 360°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Il Gruppo Benacquista ha una competenza globale settore  nel settore aviazione.</a:t>
                      </a:r>
                    </a:p>
                    <a:p>
                      <a:pPr marL="18097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Garantisce al Cliente l’intera gestione del ciclo assicurativo: dalla polizza al sinistro.</a:t>
                      </a:r>
                    </a:p>
                    <a:p>
                      <a:pPr marL="18097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What</a:t>
                      </a:r>
                      <a:r>
                        <a:rPr lang="it-IT" sz="1400" b="1" i="0" u="none" strike="noStrike" cap="non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else?</a:t>
                      </a:r>
                    </a:p>
                  </a:txBody>
                  <a:tcPr marL="91425" marR="91425" marT="91425" marB="91425">
                    <a:solidFill>
                      <a:srgbClr val="BED9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5256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975" marR="0" lvl="3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 dirty="0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rPr>
                        <a:t>Certificazioni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https://www.benacquista.it/certificazioni/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25" marR="91425" marT="91425" marB="91425">
                    <a:solidFill>
                      <a:srgbClr val="BED9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6861852"/>
                  </a:ext>
                </a:extLst>
              </a:tr>
            </a:tbl>
          </a:graphicData>
        </a:graphic>
      </p:graphicFrame>
      <p:sp>
        <p:nvSpPr>
          <p:cNvPr id="152" name="Google Shape;152;p2"/>
          <p:cNvSpPr txBox="1"/>
          <p:nvPr/>
        </p:nvSpPr>
        <p:spPr>
          <a:xfrm>
            <a:off x="5087888" y="404664"/>
            <a:ext cx="554461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Specializzazione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dell’Agenzia di Assicurazioni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"/>
          <p:cNvSpPr txBox="1"/>
          <p:nvPr/>
        </p:nvSpPr>
        <p:spPr>
          <a:xfrm>
            <a:off x="1127448" y="1294640"/>
            <a:ext cx="9721080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200" dirty="0">
              <a:solidFill>
                <a:schemeClr val="dk1"/>
              </a:solidFill>
              <a:latin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Benacquista Assicurazioni vanta ben 35 anni di esperienza nel settore Aviazione ed è punto di riferimento per chi vola.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Proponiamo soluzioni assicurative per: Aviazione Generale (Aziende di lavoro aeromobili, elicotteri Privati ed Aero Club), Paracadutismo, Volo da Diporto o Sportivo (con e senza motore) e per Aeroporti, Hangar, Officine di manutenzione.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Abbiamo conquistato la fiducia di un numero sempre maggiore di clienti grazie a: </a:t>
            </a:r>
            <a:endParaRPr sz="1200" dirty="0">
              <a:solidFill>
                <a:schemeClr val="dk1"/>
              </a:solidFill>
              <a:latin typeface="Poppins"/>
              <a:cs typeface="Poppins"/>
              <a:sym typeface="Poppin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467939"/>
            <a:ext cx="2549601" cy="65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20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Google Shape;151;p2"/>
          <p:cNvGraphicFramePr/>
          <p:nvPr>
            <p:extLst>
              <p:ext uri="{D42A27DB-BD31-4B8C-83A1-F6EECF244321}">
                <p14:modId xmlns:p14="http://schemas.microsoft.com/office/powerpoint/2010/main" val="2058004680"/>
              </p:ext>
            </p:extLst>
          </p:nvPr>
        </p:nvGraphicFramePr>
        <p:xfrm>
          <a:off x="1127448" y="2651924"/>
          <a:ext cx="9937104" cy="3413640"/>
        </p:xfrm>
        <a:graphic>
          <a:graphicData uri="http://schemas.openxmlformats.org/drawingml/2006/table">
            <a:tbl>
              <a:tblPr firstRow="1" bandRow="1">
                <a:noFill/>
                <a:tableStyleId>{65D378B0-32A9-4C85-A40E-2C4108604E0A}</a:tableStyleId>
              </a:tblPr>
              <a:tblGrid>
                <a:gridCol w="22846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782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74250">
                  <a:extLst>
                    <a:ext uri="{9D8B030D-6E8A-4147-A177-3AD203B41FA5}">
                      <a16:colId xmlns:a16="http://schemas.microsoft.com/office/drawing/2014/main" xmlns="" val="27373522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80975" marR="0" lvl="3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 b="1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Margine di Solvibilità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it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097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293,9% (SCR)</a:t>
                      </a:r>
                      <a:endParaRPr sz="1400" b="1" u="none" strike="noStrike" cap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25" marR="91425" marT="91425" marB="91425">
                    <a:solidFill>
                      <a:srgbClr val="BED9E2"/>
                    </a:solidFill>
                  </a:tcPr>
                </a:tc>
                <a:tc>
                  <a:txBody>
                    <a:bodyPr/>
                    <a:lstStyle/>
                    <a:p>
                      <a:pPr marL="90488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Il Margine di solvibilità richiesto dall’IVASS in Italia è pari al 100%. </a:t>
                      </a:r>
                    </a:p>
                    <a:p>
                      <a:pPr marL="90488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AIG ha un margine 3 volte superiore a quello minimo richiesto dal regolatore</a:t>
                      </a:r>
                      <a:endParaRPr sz="1200" b="1" u="none" strike="noStrike" cap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solidFill>
                      <a:srgbClr val="BED9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975" marR="0" lvl="3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 dirty="0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rPr>
                        <a:t>Rating:  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A+  </a:t>
                      </a:r>
                      <a:r>
                        <a:rPr lang="it-IT" sz="1200" b="0" i="1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Standard &amp; </a:t>
                      </a:r>
                      <a:r>
                        <a:rPr lang="it-IT" sz="1200" b="0" i="1" u="none" strike="noStrike" cap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Poors</a:t>
                      </a:r>
                      <a:endParaRPr lang="it-IT" sz="1200" b="0" i="1" u="none" strike="noStrike" cap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8097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 baseline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A+  </a:t>
                      </a:r>
                      <a:r>
                        <a:rPr lang="it-IT" sz="1200" b="0" i="1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Fitch </a:t>
                      </a:r>
                    </a:p>
                    <a:p>
                      <a:pPr marL="18097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A2   </a:t>
                      </a:r>
                      <a:r>
                        <a:rPr lang="it-IT" sz="1200" b="0" i="1" u="none" strike="noStrike" cap="non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Moody’s</a:t>
                      </a:r>
                      <a:endParaRPr lang="it-IT" sz="1200" b="0" i="1" u="none" strike="noStrike" cap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809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     </a:t>
                      </a:r>
                      <a:r>
                        <a:rPr lang="it-IT" sz="1200" b="0" i="1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AM BEST</a:t>
                      </a:r>
                    </a:p>
                    <a:p>
                      <a:pPr marL="1809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1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Century Gothic"/>
                          <a:cs typeface="Arial"/>
                          <a:sym typeface="Arial"/>
                        </a:rPr>
                        <a:t>Società che ha una buona capacità di adempiere agli obblighi di polizza</a:t>
                      </a:r>
                      <a:endParaRPr sz="1200" b="1" i="1" u="none" strike="noStrike" cap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solidFill>
                      <a:srgbClr val="BED9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0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Century Gothic"/>
                          <a:cs typeface="Arial"/>
                          <a:sym typeface="Arial"/>
                        </a:rPr>
                        <a:t>Il Financial </a:t>
                      </a:r>
                      <a:r>
                        <a:rPr lang="it-IT" sz="1200" b="0" i="0" u="none" strike="noStrike" cap="non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Century Gothic"/>
                          <a:cs typeface="Arial"/>
                          <a:sym typeface="Arial"/>
                        </a:rPr>
                        <a:t>Strength</a:t>
                      </a:r>
                      <a:r>
                        <a:rPr lang="it-IT" sz="1200" b="0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Century Gothic"/>
                          <a:cs typeface="Arial"/>
                          <a:sym typeface="Arial"/>
                        </a:rPr>
                        <a:t> Rating è la classificazione della solidità finanziaria di una Compagnia, ovvero sull’abilità di questa di soddisfare a livello finanziario le clausole di polizza </a:t>
                      </a:r>
                      <a:r>
                        <a:rPr lang="it-IT" sz="1200" b="0" i="0" u="none" strike="noStrike" cap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Century Gothic"/>
                          <a:cs typeface="Arial"/>
                          <a:sym typeface="Arial"/>
                        </a:rPr>
                        <a:t>sottoscritte.</a:t>
                      </a:r>
                      <a:endParaRPr lang="it-IT" sz="1200" b="0" i="0" u="none" strike="noStrike" cap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entury Gothic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0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Century Gothic"/>
                          <a:cs typeface="Arial"/>
                          <a:sym typeface="Arial"/>
                        </a:rPr>
                        <a:t>Tale valutazione è fatta da organismi indipendenti.</a:t>
                      </a:r>
                      <a:endParaRPr sz="1200" b="0" i="0" u="none" strike="noStrike" cap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solidFill>
                      <a:srgbClr val="BED9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7977326"/>
                  </a:ext>
                </a:extLst>
              </a:tr>
              <a:tr h="291577">
                <a:tc>
                  <a:txBody>
                    <a:bodyPr/>
                    <a:lstStyle/>
                    <a:p>
                      <a:pPr marL="180975" marR="0" lvl="3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 dirty="0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rPr>
                        <a:t>Specializzazione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cap="none" dirty="0">
                          <a:solidFill>
                            <a:schemeClr val="dk1"/>
                          </a:solidFill>
                          <a:latin typeface="Poppins"/>
                          <a:ea typeface="Century Gothic"/>
                          <a:cs typeface="Poppins"/>
                          <a:sym typeface="Arial"/>
                        </a:rPr>
                        <a:t>AIG è una delle prime  compagnie </a:t>
                      </a:r>
                    </a:p>
                  </a:txBody>
                  <a:tcPr marL="91425" marR="91425" marT="91425" marB="91425">
                    <a:solidFill>
                      <a:srgbClr val="BED9E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Century Gothic"/>
                          <a:cs typeface="Arial"/>
                          <a:sym typeface="Arial"/>
                        </a:rPr>
                        <a:t>AIG da oltre 60 anni offre capacità globale e leadership nel settore aviazione. Gestione del rischio di compagnie aree e aziende aerospaziali, oltre che aeroporti, ovunque dislocati. </a:t>
                      </a:r>
                      <a:endParaRPr sz="1200" b="0" i="0" u="none" strike="noStrike" cap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solidFill>
                      <a:srgbClr val="BED9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5256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975" marR="0" lvl="3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 dirty="0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rPr>
                        <a:t>Massa Premi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52 miliardi di dollari 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25" marR="91425" marT="91425" marB="91425">
                    <a:solidFill>
                      <a:srgbClr val="BED9E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solidFill>
                      <a:srgbClr val="BED9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6861852"/>
                  </a:ext>
                </a:extLst>
              </a:tr>
            </a:tbl>
          </a:graphicData>
        </a:graphic>
      </p:graphicFrame>
      <p:sp>
        <p:nvSpPr>
          <p:cNvPr id="152" name="Google Shape;152;p2"/>
          <p:cNvSpPr txBox="1"/>
          <p:nvPr/>
        </p:nvSpPr>
        <p:spPr>
          <a:xfrm>
            <a:off x="983432" y="426628"/>
            <a:ext cx="3528392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Solidità Compagnia</a:t>
            </a:r>
            <a:endParaRPr sz="3000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"/>
          <p:cNvSpPr txBox="1"/>
          <p:nvPr/>
        </p:nvSpPr>
        <p:spPr>
          <a:xfrm>
            <a:off x="2855640" y="980728"/>
            <a:ext cx="7920880" cy="167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FIVL pone particolare cura nell’individuazione della Compagnia di Assicurazioni per il VOLO LIBERO.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Oltre ad esaminare e contrattare condizioni di polizza specifiche, chiare ed efficaci, costi di adeguati ed esclusivi, verifica con particolare accuratezza la solidità della Compagnia e la sua capacità di offrire un servizio continuativo negli anni ed il rispetto degli impegni contrattuali presi con Piloti, Scuole ed ASD.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AIG Europe SA assicura la FIVD da circa 15 anni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AIG Europa SA ha dei fondamentali finanziari tra i migliori del mercato assicurativo mondiale </a:t>
            </a:r>
            <a:endParaRPr sz="1200" dirty="0">
              <a:solidFill>
                <a:schemeClr val="dk1"/>
              </a:solidFill>
              <a:latin typeface="Poppins"/>
              <a:cs typeface="Poppins"/>
              <a:sym typeface="Poppins"/>
            </a:endParaRPr>
          </a:p>
        </p:txBody>
      </p:sp>
      <p:pic>
        <p:nvPicPr>
          <p:cNvPr id="1026" name="Picture 2" descr="AIG Business Insurance Home | AIG UK">
            <a:extLst>
              <a:ext uri="{FF2B5EF4-FFF2-40B4-BE49-F238E27FC236}">
                <a16:creationId xmlns:a16="http://schemas.microsoft.com/office/drawing/2014/main" xmlns="" id="{B3AD2A00-5B4A-6C58-5AB2-D0234115A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128402"/>
            <a:ext cx="1545111" cy="79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209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/>
          <p:nvPr/>
        </p:nvSpPr>
        <p:spPr>
          <a:xfrm>
            <a:off x="790152" y="809774"/>
            <a:ext cx="9668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chi è rivo</a:t>
            </a:r>
            <a:r>
              <a:rPr lang="it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lta la polizza FIVL</a:t>
            </a:r>
            <a:r>
              <a:rPr lang="it" sz="3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"/>
          <p:cNvSpPr txBox="1"/>
          <p:nvPr/>
        </p:nvSpPr>
        <p:spPr>
          <a:xfrm>
            <a:off x="5303912" y="1772816"/>
            <a:ext cx="5904656" cy="358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it-IT" sz="2000" dirty="0">
                <a:solidFill>
                  <a:srgbClr val="404040"/>
                </a:solidFill>
                <a:latin typeface="Poppins"/>
                <a:cs typeface="Poppins"/>
                <a:sym typeface="Poppins"/>
              </a:rPr>
              <a:t>La Convenzione FIVL è riservata ai seguenti </a:t>
            </a:r>
          </a:p>
          <a:p>
            <a:pPr marL="285750" indent="-285750" algn="just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ASD - Club</a:t>
            </a:r>
            <a:r>
              <a:rPr lang="it-IT" sz="2000" dirty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 affiliati alla </a:t>
            </a:r>
            <a:r>
              <a:rPr lang="it-IT" sz="2000" b="1" dirty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FIVL </a:t>
            </a:r>
          </a:p>
          <a:p>
            <a:pPr marL="285750" indent="-285750" algn="just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Scuole di Volo Libero</a:t>
            </a:r>
            <a:r>
              <a:rPr lang="it-IT" sz="2000" dirty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 </a:t>
            </a:r>
            <a:r>
              <a:rPr lang="it-IT" sz="2000" smtClean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affiliate alla </a:t>
            </a:r>
            <a:r>
              <a:rPr lang="it-IT" sz="2000" b="1" smtClean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FIVL </a:t>
            </a:r>
            <a:endParaRPr lang="it-IT" sz="2000" b="1" dirty="0">
              <a:solidFill>
                <a:srgbClr val="404040"/>
              </a:solidFill>
              <a:latin typeface="Poppins"/>
              <a:ea typeface="Calibri"/>
              <a:cs typeface="Poppins"/>
              <a:sym typeface="Poppins"/>
            </a:endParaRPr>
          </a:p>
          <a:p>
            <a:pPr marL="285750" indent="-285750" algn="just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Allievi </a:t>
            </a:r>
            <a:r>
              <a:rPr lang="it-IT" sz="2000" dirty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che frequentano corsi presso </a:t>
            </a:r>
            <a:r>
              <a:rPr lang="it-IT" sz="2000" b="1" dirty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Scuole FIVL</a:t>
            </a:r>
          </a:p>
          <a:p>
            <a:pPr marL="285750" indent="-285750" algn="just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Piloti </a:t>
            </a:r>
            <a:r>
              <a:rPr lang="it-IT" sz="2000" dirty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di Volo Libero </a:t>
            </a:r>
            <a:r>
              <a:rPr lang="it-IT" sz="2000" b="1" dirty="0">
                <a:solidFill>
                  <a:srgbClr val="404040"/>
                </a:solidFill>
                <a:latin typeface="Poppins"/>
                <a:cs typeface="Poppins"/>
                <a:sym typeface="Poppins"/>
              </a:rPr>
              <a:t>Mono </a:t>
            </a:r>
            <a:r>
              <a:rPr lang="it-IT" sz="2000" b="1" dirty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Posto </a:t>
            </a:r>
            <a:r>
              <a:rPr lang="it-IT" sz="2000" dirty="0">
                <a:solidFill>
                  <a:srgbClr val="404040"/>
                </a:solidFill>
                <a:latin typeface="Poppins"/>
                <a:cs typeface="Poppins"/>
                <a:sym typeface="Poppins"/>
              </a:rPr>
              <a:t>e</a:t>
            </a:r>
            <a:r>
              <a:rPr lang="it-IT" sz="2000" dirty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 </a:t>
            </a:r>
            <a:r>
              <a:rPr lang="it-IT" sz="2000" b="1" dirty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Bi Posto </a:t>
            </a:r>
            <a:r>
              <a:rPr lang="it-IT" sz="2000" dirty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associati ad </a:t>
            </a:r>
            <a:r>
              <a:rPr lang="it-IT" sz="2000" b="1" dirty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ASD FIVL </a:t>
            </a:r>
          </a:p>
          <a:p>
            <a:pPr marL="285750" indent="-285750" algn="just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Piloti di Paramotore </a:t>
            </a:r>
            <a:r>
              <a:rPr lang="it-IT" sz="2000" dirty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Mono Posto </a:t>
            </a:r>
            <a:r>
              <a:rPr lang="it-IT" sz="2000" dirty="0" smtClean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associati </a:t>
            </a:r>
            <a:r>
              <a:rPr lang="it-IT" sz="2000" dirty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ad </a:t>
            </a:r>
            <a:r>
              <a:rPr lang="it-IT" sz="2000" b="1" dirty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ASD FIVL </a:t>
            </a:r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89" y="1772816"/>
            <a:ext cx="4079864" cy="4079864"/>
          </a:xfrm>
          <a:prstGeom prst="rect">
            <a:avLst/>
          </a:prstGeom>
        </p:spPr>
      </p:pic>
      <p:sp>
        <p:nvSpPr>
          <p:cNvPr id="171" name="Google Shape;171;p4"/>
          <p:cNvSpPr txBox="1"/>
          <p:nvPr/>
        </p:nvSpPr>
        <p:spPr>
          <a:xfrm>
            <a:off x="1139744" y="2407212"/>
            <a:ext cx="3384376" cy="874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 dirty="0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Chi può assicurarsi con la Convenzione FIVL?</a:t>
            </a:r>
            <a:endParaRPr sz="2800" dirty="0">
              <a:solidFill>
                <a:srgbClr val="07376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 txBox="1"/>
          <p:nvPr/>
        </p:nvSpPr>
        <p:spPr>
          <a:xfrm>
            <a:off x="5675074" y="1707989"/>
            <a:ext cx="5552358" cy="3830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cap="small" dirty="0" err="1">
                <a:solidFill>
                  <a:srgbClr val="404040"/>
                </a:solidFill>
                <a:latin typeface="Poppins"/>
                <a:cs typeface="Poppins"/>
                <a:sym typeface="Poppins"/>
              </a:rPr>
              <a:t>Perchè</a:t>
            </a:r>
            <a:r>
              <a:rPr lang="it-IT" sz="2400" b="1" cap="small" dirty="0">
                <a:solidFill>
                  <a:srgbClr val="404040"/>
                </a:solidFill>
                <a:latin typeface="Poppins"/>
                <a:cs typeface="Poppins"/>
                <a:sym typeface="Poppins"/>
              </a:rPr>
              <a:t>: </a:t>
            </a:r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600" b="0" i="0" u="none" strike="noStrike" cap="none" dirty="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700" dirty="0">
                <a:solidFill>
                  <a:srgbClr val="404040"/>
                </a:solidFill>
                <a:latin typeface="Poppins"/>
                <a:cs typeface="Poppins"/>
                <a:sym typeface="Poppins"/>
              </a:rPr>
              <a:t>È il frutto di 15 anni di confronto tra FIVL ed Assicuratori;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sz="1700" dirty="0">
                <a:solidFill>
                  <a:srgbClr val="404040"/>
                </a:solidFill>
                <a:latin typeface="Poppins"/>
                <a:cs typeface="Poppins"/>
                <a:sym typeface="Poppins"/>
              </a:rPr>
              <a:t>È una polizza fatta dai Piloti di Volo Libero per i Piloti;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sz="1700" dirty="0">
                <a:solidFill>
                  <a:srgbClr val="404040"/>
                </a:solidFill>
                <a:latin typeface="Poppins"/>
                <a:cs typeface="Poppins"/>
                <a:sym typeface="Poppins"/>
              </a:rPr>
              <a:t>È una polizza che negli anni ha saputo adeguarsi alle esigenze dei piloti rispecchiando sia la realtà normativa che quella operativa;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sz="1700" dirty="0">
                <a:solidFill>
                  <a:srgbClr val="404040"/>
                </a:solidFill>
                <a:latin typeface="Poppins"/>
                <a:cs typeface="Poppins"/>
                <a:sym typeface="Poppins"/>
              </a:rPr>
              <a:t>Offre un’ampia scelta di coperture assicurative con i massimali e capitali più elevati del mercato.</a:t>
            </a: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 txBox="1"/>
          <p:nvPr/>
        </p:nvSpPr>
        <p:spPr>
          <a:xfrm>
            <a:off x="784432" y="704909"/>
            <a:ext cx="104430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Perché la polizza FIVL è Vantaggiosa per l’Assicurato?</a:t>
            </a:r>
            <a:endParaRPr sz="3000" i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676923"/>
            <a:ext cx="4087640" cy="4128342"/>
          </a:xfrm>
          <a:prstGeom prst="rect">
            <a:avLst/>
          </a:prstGeom>
        </p:spPr>
      </p:pic>
      <p:sp>
        <p:nvSpPr>
          <p:cNvPr id="186" name="Google Shape;186;p8"/>
          <p:cNvSpPr txBox="1"/>
          <p:nvPr/>
        </p:nvSpPr>
        <p:spPr>
          <a:xfrm>
            <a:off x="1084862" y="2454900"/>
            <a:ext cx="3588300" cy="6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PERCHé é Vantaggiosa?</a:t>
            </a:r>
            <a:endParaRPr sz="3400" dirty="0">
              <a:solidFill>
                <a:srgbClr val="07376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"/>
          <p:cNvSpPr txBox="1"/>
          <p:nvPr/>
        </p:nvSpPr>
        <p:spPr>
          <a:xfrm>
            <a:off x="5456172" y="1628799"/>
            <a:ext cx="6184444" cy="4338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it" b="1" dirty="0">
                <a:solidFill>
                  <a:srgbClr val="006699"/>
                </a:solidFill>
                <a:latin typeface="Poppins"/>
                <a:ea typeface="Poppins"/>
                <a:cs typeface="Poppins"/>
                <a:sym typeface="Poppins"/>
              </a:rPr>
              <a:t>La pratica del VOLO Libero è disciplinata dalla </a:t>
            </a:r>
            <a:r>
              <a:rPr lang="it-IT" dirty="0">
                <a:latin typeface="Poppins" panose="020B0604020202020204" charset="0"/>
                <a:cs typeface="Poppins" panose="020B0604020202020204" charset="0"/>
              </a:rPr>
              <a:t>Legge 25 marzo 1985, n. 106 e dal relativo regolamento di attuazione emanato con DPR 133 del 09/07/2010 e DPR 207 del 28/04/93 n° 133.</a:t>
            </a:r>
            <a:endParaRPr lang="it" dirty="0">
              <a:latin typeface="Poppins" panose="020B0604020202020204" charset="0"/>
              <a:cs typeface="Poppins" panose="020B0604020202020204" charset="0"/>
              <a:sym typeface="Poppins"/>
            </a:endParaRPr>
          </a:p>
          <a:p>
            <a:pPr lvl="0" algn="just">
              <a:lnSpc>
                <a:spcPct val="107000"/>
              </a:lnSpc>
            </a:pPr>
            <a:endParaRPr lang="it" sz="1000" b="1" dirty="0">
              <a:solidFill>
                <a:srgbClr val="00669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lvl="0" algn="just">
              <a:lnSpc>
                <a:spcPct val="107000"/>
              </a:lnSpc>
            </a:pPr>
            <a:r>
              <a:rPr lang="it" sz="1500" b="1" dirty="0">
                <a:solidFill>
                  <a:srgbClr val="006699"/>
                </a:solidFill>
                <a:latin typeface="Poppins"/>
                <a:ea typeface="Poppins"/>
                <a:cs typeface="Poppins"/>
                <a:sym typeface="Poppins"/>
              </a:rPr>
              <a:t>La Norma pone l’obbligo di Assicurazione per :</a:t>
            </a:r>
          </a:p>
          <a:p>
            <a:pPr marL="285750" indent="-279400" algn="just">
              <a:lnSpc>
                <a:spcPct val="107000"/>
              </a:lnSpc>
              <a:spcBef>
                <a:spcPts val="800"/>
              </a:spcBef>
              <a:buClr>
                <a:srgbClr val="404040"/>
              </a:buClr>
              <a:buSzPts val="1500"/>
              <a:buFont typeface="Arial"/>
              <a:buChar char="•"/>
            </a:pPr>
            <a:r>
              <a:rPr lang="it-IT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Poppins"/>
                <a:cs typeface="Poppins"/>
                <a:sym typeface="Poppins"/>
              </a:rPr>
              <a:t>Piloti Mono Posto</a:t>
            </a:r>
            <a:r>
              <a:rPr lang="it-IT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 - </a:t>
            </a:r>
            <a:r>
              <a:rPr lang="it-IT" dirty="0">
                <a:solidFill>
                  <a:srgbClr val="006699"/>
                </a:solidFill>
                <a:latin typeface="Poppins"/>
                <a:cs typeface="Poppins"/>
                <a:sym typeface="Poppins"/>
              </a:rPr>
              <a:t>Relativamente ai rischi della responsabilità civile per i danni provocati a terzi sulla superficie ed a seguito di urto o collisione in volo, per un massimale minimo di Euro 2.000.000,00  </a:t>
            </a:r>
          </a:p>
          <a:p>
            <a:pPr marL="285750" lvl="0" indent="-279400" algn="just">
              <a:lnSpc>
                <a:spcPct val="107000"/>
              </a:lnSpc>
              <a:spcBef>
                <a:spcPts val="800"/>
              </a:spcBef>
              <a:buClr>
                <a:srgbClr val="404040"/>
              </a:buClr>
              <a:buSzPts val="1500"/>
              <a:buFont typeface="Arial"/>
              <a:buChar char="•"/>
            </a:pPr>
            <a:r>
              <a:rPr lang="it-IT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cs typeface="Poppins"/>
                <a:sym typeface="Poppins"/>
              </a:rPr>
              <a:t>Piloti Bi Posto </a:t>
            </a:r>
            <a:r>
              <a:rPr lang="it-IT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- </a:t>
            </a:r>
            <a:r>
              <a:rPr lang="it-IT" dirty="0">
                <a:solidFill>
                  <a:srgbClr val="006699"/>
                </a:solidFill>
                <a:latin typeface="Poppins"/>
                <a:cs typeface="Poppins"/>
                <a:sym typeface="Poppins"/>
              </a:rPr>
              <a:t>Relativamente ai rischi della responsabilità civile per i danni provocati a terzi sulla superficie ed a seguito di urto o collisione in volo, per un massimale di Euro 2.500.000,00</a:t>
            </a:r>
            <a:r>
              <a:rPr lang="it-IT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cs typeface="Poppins"/>
                <a:sym typeface="Poppins"/>
              </a:rPr>
              <a:t>Esercenti una Scuola di Volo Libero </a:t>
            </a:r>
            <a:r>
              <a:rPr lang="it-IT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–</a:t>
            </a:r>
            <a:r>
              <a:rPr lang="it-IT" dirty="0">
                <a:solidFill>
                  <a:srgbClr val="006699"/>
                </a:solidFill>
                <a:latin typeface="Poppins"/>
                <a:cs typeface="Poppins"/>
                <a:sym typeface="Poppins"/>
              </a:rPr>
              <a:t> Relativamente ai</a:t>
            </a:r>
            <a:r>
              <a:rPr lang="it-IT" dirty="0">
                <a:solidFill>
                  <a:srgbClr val="006699"/>
                </a:solidFill>
                <a:latin typeface="Poppins"/>
                <a:cs typeface="Poppins"/>
              </a:rPr>
              <a:t> danni provocati   a terzi dai suoi associati/allievi, istruttori, aiuto istruttori ed istruttori esaminatori, nella sua qualità di esercente una scuola di volo, da diporto sportivo con apparecchi privi di </a:t>
            </a:r>
            <a:endParaRPr lang="it-IT" dirty="0" smtClean="0">
              <a:solidFill>
                <a:srgbClr val="006699"/>
              </a:solidFill>
              <a:latin typeface="Poppins"/>
              <a:cs typeface="Poppins"/>
            </a:endParaRPr>
          </a:p>
          <a:p>
            <a:r>
              <a:rPr lang="it-IT" dirty="0">
                <a:solidFill>
                  <a:srgbClr val="006699"/>
                </a:solidFill>
                <a:latin typeface="Poppins"/>
                <a:cs typeface="Poppins"/>
              </a:rPr>
              <a:t> </a:t>
            </a:r>
            <a:r>
              <a:rPr lang="it-IT" dirty="0" smtClean="0">
                <a:solidFill>
                  <a:srgbClr val="006699"/>
                </a:solidFill>
                <a:latin typeface="Poppins"/>
                <a:cs typeface="Poppins"/>
              </a:rPr>
              <a:t>     motore </a:t>
            </a:r>
            <a:r>
              <a:rPr lang="it-IT" dirty="0">
                <a:solidFill>
                  <a:srgbClr val="006699"/>
                </a:solidFill>
                <a:latin typeface="Poppins"/>
                <a:cs typeface="Poppins"/>
              </a:rPr>
              <a:t>per un massimale di Euro 2.500.000,00</a:t>
            </a:r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500" dirty="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3" name="Google Shape;193;p6"/>
          <p:cNvSpPr txBox="1"/>
          <p:nvPr/>
        </p:nvSpPr>
        <p:spPr>
          <a:xfrm>
            <a:off x="792000" y="742348"/>
            <a:ext cx="9668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 rischi sono obbligatori?</a:t>
            </a:r>
            <a:endParaRPr sz="3000" i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176;p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484784"/>
            <a:ext cx="4244760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78;p5"/>
          <p:cNvSpPr txBox="1"/>
          <p:nvPr/>
        </p:nvSpPr>
        <p:spPr>
          <a:xfrm>
            <a:off x="1053584" y="2276872"/>
            <a:ext cx="396044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dirty="0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Quali rischi sono obbligatori?</a:t>
            </a:r>
            <a:endParaRPr sz="3000" dirty="0">
              <a:solidFill>
                <a:srgbClr val="07376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03" y="1620000"/>
            <a:ext cx="4103677" cy="404124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"/>
          <p:cNvSpPr txBox="1"/>
          <p:nvPr/>
        </p:nvSpPr>
        <p:spPr>
          <a:xfrm>
            <a:off x="5159896" y="764704"/>
            <a:ext cx="6480720" cy="652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065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</a:pPr>
            <a:r>
              <a:rPr lang="it-IT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Calibri"/>
              </a:rPr>
              <a:t>La polizza per il Pilota Bi Posto prevede le seguenti garanzie</a:t>
            </a:r>
            <a:r>
              <a:rPr lang="it-IT" dirty="0" smtClean="0">
                <a:solidFill>
                  <a:srgbClr val="404040"/>
                </a:solidFill>
                <a:latin typeface="Poppins"/>
                <a:ea typeface="Poppins"/>
                <a:cs typeface="Poppins"/>
                <a:sym typeface="Calibri"/>
              </a:rPr>
              <a:t>:</a:t>
            </a:r>
          </a:p>
          <a:p>
            <a:pPr marL="12065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</a:pPr>
            <a:endParaRPr lang="it-IT" sz="500" dirty="0" smtClean="0">
              <a:solidFill>
                <a:srgbClr val="404040"/>
              </a:solidFill>
              <a:latin typeface="Poppins"/>
              <a:ea typeface="Poppins"/>
              <a:cs typeface="Poppins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6699"/>
                </a:solidFill>
                <a:latin typeface="Poppins"/>
                <a:ea typeface="Poppins"/>
                <a:cs typeface="Poppins"/>
                <a:sym typeface="Calibri"/>
              </a:rPr>
              <a:t>Responsabilità Civile Verso Terzi </a:t>
            </a:r>
            <a:r>
              <a:rPr lang="it-IT" dirty="0">
                <a:solidFill>
                  <a:srgbClr val="404040"/>
                </a:solidFill>
                <a:latin typeface="Poppins"/>
                <a:ea typeface="Poppins"/>
                <a:cs typeface="Poppins"/>
              </a:rPr>
              <a:t>in qualità di praticanti la disciplina del Volo </a:t>
            </a:r>
            <a:r>
              <a:rPr lang="it-IT" dirty="0" smtClean="0">
                <a:solidFill>
                  <a:srgbClr val="404040"/>
                </a:solidFill>
                <a:latin typeface="Poppins"/>
                <a:ea typeface="Poppins"/>
                <a:cs typeface="Poppins"/>
              </a:rPr>
              <a:t>Libero biposto fino alla concorrenza del Massimale di </a:t>
            </a:r>
          </a:p>
          <a:p>
            <a:pPr marL="827088" lvl="3" indent="-285750" algn="just">
              <a:lnSpc>
                <a:spcPts val="2800"/>
              </a:lnSpc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Euro 2.500.000,00 per </a:t>
            </a:r>
            <a:r>
              <a:rPr lang="it-IT" dirty="0" smtClean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Sinistro </a:t>
            </a:r>
            <a:endParaRPr lang="it-IT" dirty="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827088" lvl="3" indent="-285750" algn="just">
              <a:lnSpc>
                <a:spcPts val="2800"/>
              </a:lnSpc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Euro </a:t>
            </a:r>
            <a:r>
              <a:rPr lang="it-IT" dirty="0" smtClean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500.000,00 </a:t>
            </a:r>
            <a:r>
              <a:rPr lang="it-IT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per danni </a:t>
            </a:r>
            <a:r>
              <a:rPr lang="it-IT" dirty="0" smtClean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al passeggero</a:t>
            </a:r>
          </a:p>
          <a:p>
            <a:pPr marL="541338" lvl="3" algn="just"/>
            <a:endParaRPr lang="it-IT" sz="500" dirty="0" smtClean="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006699"/>
                </a:solidFill>
                <a:latin typeface="Poppins"/>
                <a:ea typeface="Poppins"/>
                <a:cs typeface="Poppins"/>
                <a:sym typeface="Calibri"/>
              </a:rPr>
              <a:t>Infortuni </a:t>
            </a:r>
            <a:r>
              <a:rPr lang="it-IT" b="1" dirty="0">
                <a:solidFill>
                  <a:srgbClr val="006699"/>
                </a:solidFill>
                <a:latin typeface="Poppins"/>
                <a:ea typeface="Poppins"/>
                <a:cs typeface="Poppins"/>
                <a:sym typeface="Calibri"/>
              </a:rPr>
              <a:t>Pilota e/o Infortuni </a:t>
            </a:r>
            <a:r>
              <a:rPr lang="it-IT" b="1" dirty="0" smtClean="0">
                <a:solidFill>
                  <a:srgbClr val="006699"/>
                </a:solidFill>
                <a:latin typeface="Poppins"/>
                <a:ea typeface="Poppins"/>
                <a:cs typeface="Poppins"/>
                <a:sym typeface="Calibri"/>
              </a:rPr>
              <a:t>Passeggero</a:t>
            </a:r>
          </a:p>
          <a:p>
            <a:pPr marL="541338" lvl="3" algn="just"/>
            <a:r>
              <a:rPr lang="it-IT" dirty="0" smtClean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Massimali e premio modulati in base alla tipologia di combinazione scelta</a:t>
            </a:r>
          </a:p>
          <a:p>
            <a:pPr marL="541338" lvl="3" algn="just"/>
            <a:endParaRPr lang="it-IT" sz="500" dirty="0" smtClean="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827088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6699"/>
                </a:solidFill>
                <a:latin typeface="Poppins"/>
                <a:ea typeface="Poppins"/>
                <a:cs typeface="Poppins"/>
                <a:sym typeface="Poppins"/>
              </a:rPr>
              <a:t>Elisoccorso </a:t>
            </a:r>
            <a:endParaRPr lang="it-IT" dirty="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827088" lvl="3" indent="-285750">
              <a:lnSpc>
                <a:spcPts val="2800"/>
              </a:lnSpc>
              <a:buFont typeface="Wingdings" panose="05000000000000000000" pitchFamily="2" charset="2"/>
              <a:buChar char="q"/>
            </a:pPr>
            <a:r>
              <a:rPr lang="it-IT" dirty="0" smtClean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Fino ad un importo massimo di Euro 10.000,00</a:t>
            </a:r>
            <a:endParaRPr lang="it-IT" dirty="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41338" lvl="3"/>
            <a:endParaRPr lang="it-IT" sz="500" dirty="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006699"/>
                </a:solidFill>
                <a:latin typeface="Poppins"/>
                <a:ea typeface="Poppins"/>
                <a:cs typeface="Poppins"/>
                <a:sym typeface="Poppins"/>
              </a:rPr>
              <a:t>Tutela </a:t>
            </a:r>
            <a:r>
              <a:rPr lang="it-IT" b="1" dirty="0">
                <a:solidFill>
                  <a:srgbClr val="006699"/>
                </a:solidFill>
                <a:latin typeface="Poppins"/>
                <a:ea typeface="Poppins"/>
                <a:cs typeface="Poppins"/>
                <a:sym typeface="Poppins"/>
              </a:rPr>
              <a:t>Legale per attività di Pilota Bi </a:t>
            </a:r>
            <a:r>
              <a:rPr lang="it-IT" b="1" dirty="0" smtClean="0">
                <a:solidFill>
                  <a:srgbClr val="006699"/>
                </a:solidFill>
                <a:latin typeface="Poppins"/>
                <a:ea typeface="Poppins"/>
                <a:cs typeface="Poppins"/>
                <a:sym typeface="Poppins"/>
              </a:rPr>
              <a:t>Posto</a:t>
            </a:r>
          </a:p>
          <a:p>
            <a:pPr marL="827088" lvl="3" indent="-285750">
              <a:lnSpc>
                <a:spcPts val="2800"/>
              </a:lnSpc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Euro </a:t>
            </a:r>
            <a:r>
              <a:rPr lang="it-IT" dirty="0" smtClean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25.000,00 </a:t>
            </a:r>
            <a:r>
              <a:rPr lang="it-IT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per Anno e </a:t>
            </a:r>
            <a:r>
              <a:rPr lang="it-IT" dirty="0" smtClean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Sinistro </a:t>
            </a:r>
          </a:p>
          <a:p>
            <a:pPr marL="541338" lvl="3"/>
            <a:endParaRPr lang="it-IT" sz="500" dirty="0" smtClean="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006699"/>
                </a:solidFill>
                <a:latin typeface="Poppins"/>
                <a:ea typeface="Poppins"/>
                <a:cs typeface="Poppins"/>
                <a:sym typeface="Poppins"/>
              </a:rPr>
              <a:t>Assistenza</a:t>
            </a:r>
          </a:p>
          <a:p>
            <a:pPr marL="827088" lvl="3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Prestazioni  valide unicamente durante la pratica degli sport </a:t>
            </a:r>
            <a:r>
              <a:rPr lang="it-IT" dirty="0" smtClean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dell’aria</a:t>
            </a:r>
          </a:p>
          <a:p>
            <a:pPr marL="541338" lvl="3"/>
            <a:endParaRPr lang="it-IT" sz="1500" dirty="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lvl="3"/>
            <a:endParaRPr lang="it-IT" sz="1500" b="1" dirty="0">
              <a:solidFill>
                <a:srgbClr val="00669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41338" lvl="3">
              <a:lnSpc>
                <a:spcPts val="2800"/>
              </a:lnSpc>
            </a:pPr>
            <a:endParaRPr lang="it-IT" sz="1500" dirty="0" smtClean="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41338" lvl="3">
              <a:lnSpc>
                <a:spcPts val="2800"/>
              </a:lnSpc>
            </a:pPr>
            <a:endParaRPr lang="it-IT" sz="1500" dirty="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it-IT" sz="1500" b="1" dirty="0">
              <a:solidFill>
                <a:srgbClr val="00669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500" b="1" dirty="0" smtClean="0">
              <a:solidFill>
                <a:srgbClr val="006699"/>
              </a:solidFill>
              <a:latin typeface="Poppins"/>
              <a:ea typeface="Poppins"/>
              <a:cs typeface="Poppins"/>
              <a:sym typeface="Calibri"/>
            </a:endParaRPr>
          </a:p>
          <a:p>
            <a:endParaRPr sz="1500" b="1" dirty="0">
              <a:solidFill>
                <a:srgbClr val="006699"/>
              </a:solidFill>
              <a:latin typeface="Poppins"/>
              <a:ea typeface="Poppins"/>
              <a:cs typeface="Poppins"/>
              <a:sym typeface="Calibri"/>
            </a:endParaRPr>
          </a:p>
        </p:txBody>
      </p:sp>
      <p:sp>
        <p:nvSpPr>
          <p:cNvPr id="178" name="Google Shape;178;p5"/>
          <p:cNvSpPr txBox="1"/>
          <p:nvPr/>
        </p:nvSpPr>
        <p:spPr>
          <a:xfrm>
            <a:off x="1287350" y="2430038"/>
            <a:ext cx="35883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Quali rischi GARANTISCE?</a:t>
            </a:r>
            <a:endParaRPr sz="3400" dirty="0">
              <a:solidFill>
                <a:srgbClr val="07376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79" name="Google Shape;179;p5"/>
          <p:cNvSpPr txBox="1"/>
          <p:nvPr/>
        </p:nvSpPr>
        <p:spPr>
          <a:xfrm>
            <a:off x="839416" y="910205"/>
            <a:ext cx="9668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polizza </a:t>
            </a:r>
            <a:r>
              <a:rPr lang="it-IT" sz="3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Pilota </a:t>
            </a:r>
            <a:r>
              <a:rPr lang="it-IT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 Posto</a:t>
            </a:r>
            <a:endParaRPr sz="3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896" y="5157192"/>
            <a:ext cx="6626926" cy="8657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0ABAB5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1803</Words>
  <Application>Microsoft Office PowerPoint</Application>
  <PresentationFormat>Widescreen</PresentationFormat>
  <Paragraphs>233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6" baseType="lpstr">
      <vt:lpstr>Poppins</vt:lpstr>
      <vt:lpstr>Calibri</vt:lpstr>
      <vt:lpstr>Century Gothic</vt:lpstr>
      <vt:lpstr>Times New Roman</vt:lpstr>
      <vt:lpstr>arial</vt:lpstr>
      <vt:lpstr>Noto Sans Symbols</vt:lpstr>
      <vt:lpstr>arial</vt:lpstr>
      <vt:lpstr>Wingdings</vt:lpstr>
      <vt:lpstr>Amatic SC</vt:lpstr>
      <vt:lpstr>Filo</vt:lpstr>
      <vt:lpstr>Assicurazioni per il  VOLO LIBERO        Guida operativa        Piloti Bi Posto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FONDI PENSIONE  COMPARAZIONE</dc:title>
  <dc:creator>Rosanna Ceci</dc:creator>
  <cp:lastModifiedBy>Rosaria Cavallo</cp:lastModifiedBy>
  <cp:revision>127</cp:revision>
  <cp:lastPrinted>2022-12-09T15:46:13Z</cp:lastPrinted>
  <dcterms:created xsi:type="dcterms:W3CDTF">2019-05-28T10:13:44Z</dcterms:created>
  <dcterms:modified xsi:type="dcterms:W3CDTF">2022-12-13T14:48:22Z</dcterms:modified>
</cp:coreProperties>
</file>